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3" r:id="rId4"/>
    <p:sldId id="257" r:id="rId5"/>
    <p:sldId id="259" r:id="rId6"/>
    <p:sldId id="261" r:id="rId7"/>
    <p:sldId id="262" r:id="rId8"/>
    <p:sldId id="264" r:id="rId9"/>
    <p:sldId id="263" r:id="rId10"/>
    <p:sldId id="266" r:id="rId11"/>
    <p:sldId id="265" r:id="rId12"/>
    <p:sldId id="267" r:id="rId13"/>
    <p:sldId id="268" r:id="rId14"/>
    <p:sldId id="271" r:id="rId15"/>
    <p:sldId id="274" r:id="rId16"/>
    <p:sldId id="294" r:id="rId17"/>
    <p:sldId id="269" r:id="rId18"/>
    <p:sldId id="270" r:id="rId19"/>
    <p:sldId id="276" r:id="rId20"/>
    <p:sldId id="287" r:id="rId21"/>
    <p:sldId id="297" r:id="rId22"/>
    <p:sldId id="298" r:id="rId23"/>
    <p:sldId id="299" r:id="rId24"/>
    <p:sldId id="300" r:id="rId25"/>
    <p:sldId id="272" r:id="rId26"/>
    <p:sldId id="277" r:id="rId27"/>
    <p:sldId id="279" r:id="rId28"/>
    <p:sldId id="281" r:id="rId29"/>
    <p:sldId id="282" r:id="rId30"/>
    <p:sldId id="283" r:id="rId31"/>
    <p:sldId id="284" r:id="rId32"/>
    <p:sldId id="288" r:id="rId33"/>
    <p:sldId id="289" r:id="rId34"/>
    <p:sldId id="291" r:id="rId35"/>
    <p:sldId id="290" r:id="rId36"/>
    <p:sldId id="292" r:id="rId37"/>
    <p:sldId id="286" r:id="rId38"/>
    <p:sldId id="302" r:id="rId39"/>
    <p:sldId id="303" r:id="rId40"/>
    <p:sldId id="293" r:id="rId41"/>
    <p:sldId id="258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A5A5"/>
    <a:srgbClr val="FFC000"/>
    <a:srgbClr val="4472C4"/>
    <a:srgbClr val="FF9639"/>
    <a:srgbClr val="1F7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72" autoAdjust="0"/>
  </p:normalViewPr>
  <p:slideViewPr>
    <p:cSldViewPr snapToGrid="0">
      <p:cViewPr varScale="1">
        <p:scale>
          <a:sx n="69" d="100"/>
          <a:sy n="69" d="100"/>
        </p:scale>
        <p:origin x="14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0CD42-490C-48CF-BAC3-C4626F353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92241-C261-4921-8FBE-31A3E9F290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前馈网络上机实践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主讲人：张裕浩</a:t>
            </a:r>
            <a:endParaRPr lang="en-US" altLang="zh-CN" dirty="0"/>
          </a:p>
          <a:p>
            <a:r>
              <a:rPr lang="zh-CN" altLang="en-US" dirty="0"/>
              <a:t>东北大学自然语言处理实验室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接点 6"/>
          <p:cNvSpPr/>
          <p:nvPr/>
        </p:nvSpPr>
        <p:spPr>
          <a:xfrm rot="5400000">
            <a:off x="7232840" y="2459215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 rot="5400000">
            <a:off x="7239122" y="2749972"/>
            <a:ext cx="270000" cy="1823522"/>
            <a:chOff x="3278592" y="2579582"/>
            <a:chExt cx="360000" cy="2431362"/>
          </a:xfrm>
        </p:grpSpPr>
        <p:sp>
          <p:nvSpPr>
            <p:cNvPr id="30" name="流程图: 接点 29"/>
            <p:cNvSpPr/>
            <p:nvPr/>
          </p:nvSpPr>
          <p:spPr>
            <a:xfrm>
              <a:off x="3278592" y="2579582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流程图: 接点 30"/>
            <p:cNvSpPr/>
            <p:nvPr/>
          </p:nvSpPr>
          <p:spPr>
            <a:xfrm>
              <a:off x="3278592" y="3249000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流程图: 接点 31"/>
            <p:cNvSpPr/>
            <p:nvPr/>
          </p:nvSpPr>
          <p:spPr>
            <a:xfrm>
              <a:off x="3278592" y="3983639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流程图: 接点 32"/>
            <p:cNvSpPr/>
            <p:nvPr/>
          </p:nvSpPr>
          <p:spPr>
            <a:xfrm>
              <a:off x="3278592" y="4650944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流程图: 接点 9"/>
          <p:cNvSpPr/>
          <p:nvPr/>
        </p:nvSpPr>
        <p:spPr>
          <a:xfrm rot="5400000">
            <a:off x="7252410" y="4594252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5" name="直接箭头连接符 14"/>
          <p:cNvCxnSpPr>
            <a:stCxn id="7" idx="6"/>
            <a:endCxn id="30" idx="2"/>
          </p:cNvCxnSpPr>
          <p:nvPr/>
        </p:nvCxnSpPr>
        <p:spPr>
          <a:xfrm>
            <a:off x="7367841" y="2729215"/>
            <a:ext cx="783043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6"/>
            <a:endCxn id="31" idx="2"/>
          </p:cNvCxnSpPr>
          <p:nvPr/>
        </p:nvCxnSpPr>
        <p:spPr>
          <a:xfrm>
            <a:off x="7367841" y="2729215"/>
            <a:ext cx="28097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32" idx="2"/>
          </p:cNvCxnSpPr>
          <p:nvPr/>
        </p:nvCxnSpPr>
        <p:spPr>
          <a:xfrm flipH="1">
            <a:off x="7097840" y="2729215"/>
            <a:ext cx="27000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33" idx="2"/>
          </p:cNvCxnSpPr>
          <p:nvPr/>
        </p:nvCxnSpPr>
        <p:spPr>
          <a:xfrm flipH="1">
            <a:off x="6597362" y="2729215"/>
            <a:ext cx="77047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31" idx="6"/>
            <a:endCxn id="10" idx="2"/>
          </p:cNvCxnSpPr>
          <p:nvPr/>
        </p:nvCxnSpPr>
        <p:spPr>
          <a:xfrm flipH="1">
            <a:off x="7387410" y="3796733"/>
            <a:ext cx="26141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32" idx="6"/>
            <a:endCxn id="10" idx="2"/>
          </p:cNvCxnSpPr>
          <p:nvPr/>
        </p:nvCxnSpPr>
        <p:spPr>
          <a:xfrm>
            <a:off x="7097841" y="3796733"/>
            <a:ext cx="28957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33" idx="6"/>
            <a:endCxn id="10" idx="2"/>
          </p:cNvCxnSpPr>
          <p:nvPr/>
        </p:nvCxnSpPr>
        <p:spPr>
          <a:xfrm>
            <a:off x="6597361" y="3796733"/>
            <a:ext cx="79004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0" idx="6"/>
            <a:endCxn id="10" idx="2"/>
          </p:cNvCxnSpPr>
          <p:nvPr/>
        </p:nvCxnSpPr>
        <p:spPr>
          <a:xfrm flipH="1">
            <a:off x="7387410" y="3796733"/>
            <a:ext cx="763473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 rot="5400000">
            <a:off x="6142040" y="2633472"/>
            <a:ext cx="2477549" cy="20819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337661" y="2007458"/>
            <a:ext cx="3224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Step3</a:t>
            </a:r>
            <a:r>
              <a:rPr lang="zh-CN" altLang="en-US" sz="2100"/>
              <a:t>：定义前向</a:t>
            </a:r>
            <a:endParaRPr lang="en-US" altLang="zh-CN" sz="21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689" y="3796733"/>
            <a:ext cx="4883600" cy="1299614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031697" y="2793368"/>
            <a:ext cx="3877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/>
              <a:t>Y = W</a:t>
            </a:r>
            <a:r>
              <a:rPr lang="en-US" altLang="zh-CN" sz="2100" baseline="-25000" dirty="0"/>
              <a:t>2</a:t>
            </a:r>
            <a:r>
              <a:rPr lang="en-US" altLang="zh-CN" sz="2100" dirty="0"/>
              <a:t> * </a:t>
            </a:r>
            <a:r>
              <a:rPr lang="en-US" altLang="zh-CN" sz="2100" dirty="0" err="1"/>
              <a:t>Active_fun</a:t>
            </a:r>
            <a:r>
              <a:rPr lang="en-US" altLang="zh-CN" sz="2100" dirty="0"/>
              <a:t>( W</a:t>
            </a:r>
            <a:r>
              <a:rPr lang="en-US" altLang="zh-CN" sz="2100" baseline="-25000" dirty="0"/>
              <a:t>1</a:t>
            </a:r>
            <a:r>
              <a:rPr lang="en-US" altLang="zh-CN" sz="2100" dirty="0"/>
              <a:t> * X + b )</a:t>
            </a:r>
            <a:endParaRPr lang="zh-CN" altLang="en-US" sz="2100" dirty="0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963737" y="3095004"/>
            <a:ext cx="992802" cy="1125305"/>
          </a:xfrm>
          <a:prstGeom prst="straightConnector1">
            <a:avLst/>
          </a:prstGeom>
          <a:ln w="1905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846448" y="3127974"/>
            <a:ext cx="518933" cy="1263784"/>
          </a:xfrm>
          <a:prstGeom prst="straightConnector1">
            <a:avLst/>
          </a:prstGeom>
          <a:ln w="1905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702328" y="3127975"/>
            <a:ext cx="85043" cy="1466277"/>
          </a:xfrm>
          <a:prstGeom prst="straightConnector1">
            <a:avLst/>
          </a:prstGeom>
          <a:ln w="1905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2030282" y="3127974"/>
            <a:ext cx="151164" cy="1659438"/>
          </a:xfrm>
          <a:prstGeom prst="straightConnector1">
            <a:avLst/>
          </a:prstGeom>
          <a:ln w="1905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利用前馈网络模型拟合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737" y="2640340"/>
            <a:ext cx="6555827" cy="1907256"/>
          </a:xfrm>
          <a:prstGeom prst="rect">
            <a:avLst/>
          </a:prstGeom>
        </p:spPr>
      </p:pic>
      <p:sp>
        <p:nvSpPr>
          <p:cNvPr id="7" name="流程图: 接点 6"/>
          <p:cNvSpPr/>
          <p:nvPr/>
        </p:nvSpPr>
        <p:spPr>
          <a:xfrm rot="5400000">
            <a:off x="7541088" y="2412559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 rot="5400000">
            <a:off x="7547370" y="2703316"/>
            <a:ext cx="270000" cy="1823522"/>
            <a:chOff x="3278592" y="2579582"/>
            <a:chExt cx="360000" cy="2431362"/>
          </a:xfrm>
        </p:grpSpPr>
        <p:sp>
          <p:nvSpPr>
            <p:cNvPr id="30" name="流程图: 接点 29"/>
            <p:cNvSpPr/>
            <p:nvPr/>
          </p:nvSpPr>
          <p:spPr>
            <a:xfrm>
              <a:off x="3278592" y="2579582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流程图: 接点 30"/>
            <p:cNvSpPr/>
            <p:nvPr/>
          </p:nvSpPr>
          <p:spPr>
            <a:xfrm>
              <a:off x="3278592" y="3249000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流程图: 接点 31"/>
            <p:cNvSpPr/>
            <p:nvPr/>
          </p:nvSpPr>
          <p:spPr>
            <a:xfrm>
              <a:off x="3278592" y="3983639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流程图: 接点 32"/>
            <p:cNvSpPr/>
            <p:nvPr/>
          </p:nvSpPr>
          <p:spPr>
            <a:xfrm>
              <a:off x="3278592" y="4650944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流程图: 接点 9"/>
          <p:cNvSpPr/>
          <p:nvPr/>
        </p:nvSpPr>
        <p:spPr>
          <a:xfrm rot="5400000">
            <a:off x="7560658" y="4547596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5" name="直接箭头连接符 14"/>
          <p:cNvCxnSpPr>
            <a:stCxn id="7" idx="6"/>
            <a:endCxn id="30" idx="2"/>
          </p:cNvCxnSpPr>
          <p:nvPr/>
        </p:nvCxnSpPr>
        <p:spPr>
          <a:xfrm>
            <a:off x="7676088" y="2682559"/>
            <a:ext cx="783043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6"/>
            <a:endCxn id="31" idx="2"/>
          </p:cNvCxnSpPr>
          <p:nvPr/>
        </p:nvCxnSpPr>
        <p:spPr>
          <a:xfrm>
            <a:off x="7676089" y="2682559"/>
            <a:ext cx="28097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32" idx="2"/>
          </p:cNvCxnSpPr>
          <p:nvPr/>
        </p:nvCxnSpPr>
        <p:spPr>
          <a:xfrm flipH="1">
            <a:off x="7406088" y="2682559"/>
            <a:ext cx="27000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33" idx="2"/>
          </p:cNvCxnSpPr>
          <p:nvPr/>
        </p:nvCxnSpPr>
        <p:spPr>
          <a:xfrm flipH="1">
            <a:off x="6905610" y="2682559"/>
            <a:ext cx="77047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31" idx="6"/>
            <a:endCxn id="10" idx="2"/>
          </p:cNvCxnSpPr>
          <p:nvPr/>
        </p:nvCxnSpPr>
        <p:spPr>
          <a:xfrm flipH="1">
            <a:off x="7695658" y="3750077"/>
            <a:ext cx="26141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32" idx="6"/>
            <a:endCxn id="10" idx="2"/>
          </p:cNvCxnSpPr>
          <p:nvPr/>
        </p:nvCxnSpPr>
        <p:spPr>
          <a:xfrm>
            <a:off x="7406088" y="3750077"/>
            <a:ext cx="28957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33" idx="6"/>
            <a:endCxn id="10" idx="2"/>
          </p:cNvCxnSpPr>
          <p:nvPr/>
        </p:nvCxnSpPr>
        <p:spPr>
          <a:xfrm>
            <a:off x="6905609" y="3750077"/>
            <a:ext cx="79004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0" idx="6"/>
            <a:endCxn id="10" idx="2"/>
          </p:cNvCxnSpPr>
          <p:nvPr/>
        </p:nvCxnSpPr>
        <p:spPr>
          <a:xfrm flipH="1">
            <a:off x="7695658" y="3750077"/>
            <a:ext cx="763473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37661" y="1803129"/>
            <a:ext cx="3224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Step4</a:t>
            </a:r>
            <a:r>
              <a:rPr lang="zh-CN" altLang="en-US" sz="2100"/>
              <a:t>：反向传播计算梯度</a:t>
            </a:r>
            <a:endParaRPr lang="en-US" altLang="zh-CN" sz="210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7233238" y="4201077"/>
            <a:ext cx="164855" cy="151667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7477048" y="4064992"/>
            <a:ext cx="81417" cy="191885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741237" y="4064992"/>
            <a:ext cx="68747" cy="219199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987288" y="4184447"/>
            <a:ext cx="147714" cy="14486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6934245" y="3137648"/>
            <a:ext cx="210218" cy="222796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 flipV="1">
            <a:off x="8227068" y="3130841"/>
            <a:ext cx="217136" cy="229603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 flipV="1">
            <a:off x="7893668" y="3110732"/>
            <a:ext cx="93620" cy="249712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7371714" y="3125666"/>
            <a:ext cx="106143" cy="234777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利用前馈网络模型拟合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接点 6"/>
          <p:cNvSpPr/>
          <p:nvPr/>
        </p:nvSpPr>
        <p:spPr>
          <a:xfrm rot="5400000">
            <a:off x="7402610" y="2471906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流程图: 接点 29"/>
          <p:cNvSpPr/>
          <p:nvPr/>
        </p:nvSpPr>
        <p:spPr>
          <a:xfrm rot="5400000">
            <a:off x="8185652" y="3539425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流程图: 接点 30"/>
          <p:cNvSpPr/>
          <p:nvPr/>
        </p:nvSpPr>
        <p:spPr>
          <a:xfrm rot="5400000">
            <a:off x="7683589" y="3539425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流程图: 接点 31"/>
          <p:cNvSpPr/>
          <p:nvPr/>
        </p:nvSpPr>
        <p:spPr>
          <a:xfrm rot="5400000">
            <a:off x="7132610" y="3539425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流程图: 接点 32"/>
          <p:cNvSpPr/>
          <p:nvPr/>
        </p:nvSpPr>
        <p:spPr>
          <a:xfrm rot="5400000">
            <a:off x="6632131" y="3539425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流程图: 接点 9"/>
          <p:cNvSpPr/>
          <p:nvPr/>
        </p:nvSpPr>
        <p:spPr>
          <a:xfrm rot="5400000">
            <a:off x="7422179" y="4606943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5" name="直接箭头连接符 14"/>
          <p:cNvCxnSpPr>
            <a:stCxn id="7" idx="6"/>
            <a:endCxn id="30" idx="2"/>
          </p:cNvCxnSpPr>
          <p:nvPr/>
        </p:nvCxnSpPr>
        <p:spPr>
          <a:xfrm>
            <a:off x="7537610" y="2741906"/>
            <a:ext cx="783043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6"/>
            <a:endCxn id="31" idx="2"/>
          </p:cNvCxnSpPr>
          <p:nvPr/>
        </p:nvCxnSpPr>
        <p:spPr>
          <a:xfrm>
            <a:off x="7537610" y="2741906"/>
            <a:ext cx="28097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32" idx="2"/>
          </p:cNvCxnSpPr>
          <p:nvPr/>
        </p:nvCxnSpPr>
        <p:spPr>
          <a:xfrm flipH="1">
            <a:off x="7267610" y="2741906"/>
            <a:ext cx="27000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33" idx="2"/>
          </p:cNvCxnSpPr>
          <p:nvPr/>
        </p:nvCxnSpPr>
        <p:spPr>
          <a:xfrm flipH="1">
            <a:off x="6767131" y="2741906"/>
            <a:ext cx="77047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31" idx="6"/>
            <a:endCxn id="10" idx="2"/>
          </p:cNvCxnSpPr>
          <p:nvPr/>
        </p:nvCxnSpPr>
        <p:spPr>
          <a:xfrm flipH="1">
            <a:off x="7557179" y="3809425"/>
            <a:ext cx="26141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32" idx="6"/>
            <a:endCxn id="10" idx="2"/>
          </p:cNvCxnSpPr>
          <p:nvPr/>
        </p:nvCxnSpPr>
        <p:spPr>
          <a:xfrm>
            <a:off x="7267610" y="3809425"/>
            <a:ext cx="28957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33" idx="6"/>
            <a:endCxn id="10" idx="2"/>
          </p:cNvCxnSpPr>
          <p:nvPr/>
        </p:nvCxnSpPr>
        <p:spPr>
          <a:xfrm>
            <a:off x="6767131" y="3809425"/>
            <a:ext cx="79004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0" idx="6"/>
            <a:endCxn id="10" idx="2"/>
          </p:cNvCxnSpPr>
          <p:nvPr/>
        </p:nvCxnSpPr>
        <p:spPr>
          <a:xfrm flipH="1">
            <a:off x="7557179" y="3809425"/>
            <a:ext cx="763473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37661" y="2022502"/>
            <a:ext cx="49509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Step5</a:t>
            </a:r>
            <a:r>
              <a:rPr lang="zh-CN" altLang="en-US" sz="2100"/>
              <a:t>：根据学习率和梯度更新模型参数</a:t>
            </a:r>
            <a:endParaRPr lang="en-US" altLang="zh-CN" sz="2100"/>
          </a:p>
        </p:txBody>
      </p:sp>
      <p:grpSp>
        <p:nvGrpSpPr>
          <p:cNvPr id="66" name="组合 65"/>
          <p:cNvGrpSpPr/>
          <p:nvPr/>
        </p:nvGrpSpPr>
        <p:grpSpPr>
          <a:xfrm>
            <a:off x="6527403" y="3461298"/>
            <a:ext cx="457439" cy="447059"/>
            <a:chOff x="6880872" y="3399893"/>
            <a:chExt cx="609919" cy="596079"/>
          </a:xfrm>
        </p:grpSpPr>
        <p:cxnSp>
          <p:nvCxnSpPr>
            <p:cNvPr id="58" name="直接连接符 57"/>
            <p:cNvCxnSpPr/>
            <p:nvPr/>
          </p:nvCxnSpPr>
          <p:spPr>
            <a:xfrm rot="2700000" flipV="1">
              <a:off x="6896097" y="3471893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rot="2700000" flipV="1">
              <a:off x="7377641" y="3923972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18900000" flipH="1" flipV="1">
              <a:off x="6880872" y="3923972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rot="18900000" flipH="1" flipV="1">
              <a:off x="7346791" y="3467111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7043766" y="3456131"/>
            <a:ext cx="457439" cy="447059"/>
            <a:chOff x="6880872" y="3399893"/>
            <a:chExt cx="609919" cy="596079"/>
          </a:xfrm>
        </p:grpSpPr>
        <p:cxnSp>
          <p:nvCxnSpPr>
            <p:cNvPr id="68" name="直接连接符 67"/>
            <p:cNvCxnSpPr/>
            <p:nvPr/>
          </p:nvCxnSpPr>
          <p:spPr>
            <a:xfrm rot="2700000" flipV="1">
              <a:off x="6896097" y="3471893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rot="2700000" flipV="1">
              <a:off x="7377641" y="3923972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rot="18900000" flipH="1" flipV="1">
              <a:off x="6880872" y="3923972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rot="18900000" flipH="1" flipV="1">
              <a:off x="7346791" y="3467111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7573611" y="3443135"/>
            <a:ext cx="457439" cy="447059"/>
            <a:chOff x="6880872" y="3399893"/>
            <a:chExt cx="609919" cy="596079"/>
          </a:xfrm>
        </p:grpSpPr>
        <p:cxnSp>
          <p:nvCxnSpPr>
            <p:cNvPr id="73" name="直接连接符 72"/>
            <p:cNvCxnSpPr/>
            <p:nvPr/>
          </p:nvCxnSpPr>
          <p:spPr>
            <a:xfrm rot="2700000" flipV="1">
              <a:off x="6896097" y="3471893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rot="2700000" flipV="1">
              <a:off x="7377641" y="3923972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rot="18900000" flipH="1" flipV="1">
              <a:off x="6880872" y="3923972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rot="18900000" flipH="1" flipV="1">
              <a:off x="7346791" y="3467111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8102797" y="3450896"/>
            <a:ext cx="457439" cy="447059"/>
            <a:chOff x="6880872" y="3399893"/>
            <a:chExt cx="609919" cy="596079"/>
          </a:xfrm>
        </p:grpSpPr>
        <p:cxnSp>
          <p:nvCxnSpPr>
            <p:cNvPr id="78" name="直接连接符 77"/>
            <p:cNvCxnSpPr/>
            <p:nvPr/>
          </p:nvCxnSpPr>
          <p:spPr>
            <a:xfrm rot="2700000" flipV="1">
              <a:off x="6896097" y="3471893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rot="2700000" flipV="1">
              <a:off x="7377641" y="3923972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rot="18900000" flipH="1" flipV="1">
              <a:off x="6880872" y="3923972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rot="18900000" flipH="1" flipV="1">
              <a:off x="7346791" y="3467111"/>
              <a:ext cx="144000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图片 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884" y="3129714"/>
            <a:ext cx="5413271" cy="10894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544186" y="4433819"/>
                <a:ext cx="3580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𝑙𝑟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186" y="4433819"/>
                <a:ext cx="3580667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2" name="文本框 41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利用前馈网络模型拟合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44" name="直接连接符 43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7535" y="1793707"/>
            <a:ext cx="2841914" cy="41801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mtClean="0"/>
              <a:t>初始化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27" y="1557230"/>
            <a:ext cx="6299998" cy="504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利用前馈网络模型拟合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7535" y="2315822"/>
            <a:ext cx="2841914" cy="41801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mtClean="0"/>
              <a:t>训练</a:t>
            </a:r>
            <a:r>
              <a:rPr lang="en-US" altLang="zh-CN" smtClean="0"/>
              <a:t>10</a:t>
            </a:r>
            <a:r>
              <a:rPr lang="zh-CN" altLang="en-US"/>
              <a:t>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26" y="1316742"/>
            <a:ext cx="6299999" cy="5040000"/>
          </a:xfrm>
          <a:prstGeom prst="rect">
            <a:avLst/>
          </a:prstGeom>
        </p:spPr>
      </p:pic>
      <p:sp>
        <p:nvSpPr>
          <p:cNvPr id="9" name="内容占位符 2"/>
          <p:cNvSpPr txBox="1"/>
          <p:nvPr/>
        </p:nvSpPr>
        <p:spPr>
          <a:xfrm>
            <a:off x="337535" y="1793707"/>
            <a:ext cx="2841914" cy="4180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600"/>
              <a:t>初始化</a:t>
            </a:r>
            <a:endParaRPr lang="zh-CN" altLang="en-US" sz="2600"/>
          </a:p>
        </p:txBody>
      </p:sp>
      <p:sp>
        <p:nvSpPr>
          <p:cNvPr id="10" name="文本框 9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利用前馈网络模型拟合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7535" y="2315822"/>
            <a:ext cx="2841914" cy="41801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mtClean="0"/>
              <a:t>训练</a:t>
            </a:r>
            <a:r>
              <a:rPr lang="en-US" altLang="zh-CN" smtClean="0"/>
              <a:t>10</a:t>
            </a:r>
            <a:r>
              <a:rPr lang="zh-CN" altLang="en-US"/>
              <a:t>轮</a:t>
            </a:r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337535" y="1793707"/>
            <a:ext cx="2841914" cy="4180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600"/>
              <a:t>初始化</a:t>
            </a:r>
            <a:endParaRPr lang="zh-CN" altLang="en-US" sz="2600"/>
          </a:p>
        </p:txBody>
      </p:sp>
      <p:sp>
        <p:nvSpPr>
          <p:cNvPr id="10" name="内容占位符 2"/>
          <p:cNvSpPr txBox="1"/>
          <p:nvPr/>
        </p:nvSpPr>
        <p:spPr>
          <a:xfrm>
            <a:off x="337535" y="2927914"/>
            <a:ext cx="2841914" cy="4180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600"/>
              <a:t>训练</a:t>
            </a:r>
            <a:r>
              <a:rPr lang="en-US" altLang="zh-CN" sz="2600"/>
              <a:t>100</a:t>
            </a:r>
            <a:r>
              <a:rPr lang="zh-CN" altLang="en-US" sz="2600"/>
              <a:t>轮</a:t>
            </a:r>
            <a:endParaRPr lang="zh-CN" altLang="en-US" sz="2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01" y="1647685"/>
            <a:ext cx="6299999" cy="504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利用前馈网络模型拟合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8" y="1346522"/>
            <a:ext cx="3403066" cy="418018"/>
          </a:xfrm>
        </p:spPr>
        <p:txBody>
          <a:bodyPr>
            <a:noAutofit/>
          </a:bodyPr>
          <a:lstStyle/>
          <a:p>
            <a:r>
              <a:rPr lang="zh-CN" altLang="en-US" sz="2400" smtClean="0"/>
              <a:t>训练收敛后进行测试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00" y="1555531"/>
            <a:ext cx="6300000" cy="504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利用前馈网络模型拟合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27" y="1905469"/>
            <a:ext cx="4523969" cy="3619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58" y="1905469"/>
            <a:ext cx="4462461" cy="35699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02375" y="1668477"/>
            <a:ext cx="37521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/>
              <a:t>哪幅图使用了激活函数？</a:t>
            </a:r>
            <a:endParaRPr lang="zh-CN" altLang="en-US" sz="2100"/>
          </a:p>
        </p:txBody>
      </p:sp>
      <p:sp>
        <p:nvSpPr>
          <p:cNvPr id="9" name="文本框 8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利用前馈网络模型拟合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初始化           调整</a:t>
            </a:r>
            <a:r>
              <a:rPr lang="en-US" altLang="zh-CN" smtClean="0"/>
              <a:t>minmax</a:t>
            </a:r>
            <a:r>
              <a:rPr lang="zh-CN" altLang="en-US" smtClean="0"/>
              <a:t>大小</a:t>
            </a:r>
            <a:endParaRPr lang="en-US" altLang="zh-CN" smtClean="0"/>
          </a:p>
          <a:p>
            <a:r>
              <a:rPr lang="en-US" altLang="zh-CN" smtClean="0"/>
              <a:t>Batch</a:t>
            </a:r>
            <a:r>
              <a:rPr lang="zh-CN" altLang="en-US" smtClean="0"/>
              <a:t>训练      一次训练多个输入</a:t>
            </a:r>
            <a:endParaRPr lang="en-US" altLang="zh-CN" smtClean="0"/>
          </a:p>
          <a:p>
            <a:r>
              <a:rPr lang="zh-CN" altLang="en-US" smtClean="0"/>
              <a:t>数据增强       使用一些造的数据</a:t>
            </a:r>
            <a:endParaRPr lang="en-US" altLang="zh-CN" smtClean="0"/>
          </a:p>
          <a:p>
            <a:r>
              <a:rPr lang="zh-CN" altLang="en-US"/>
              <a:t>学习</a:t>
            </a:r>
            <a:r>
              <a:rPr lang="zh-CN" altLang="en-US" smtClean="0"/>
              <a:t>率调整   合理衰减学习率</a:t>
            </a:r>
            <a:endParaRPr lang="en-US" altLang="zh-CN" smtClean="0"/>
          </a:p>
          <a:p>
            <a:r>
              <a:rPr lang="zh-CN" altLang="en-US" smtClean="0"/>
              <a:t>加深网络       添加多个隐藏层</a:t>
            </a:r>
            <a:endParaRPr lang="en-US" altLang="zh-CN" smtClean="0"/>
          </a:p>
          <a:p>
            <a:r>
              <a:rPr lang="zh-CN" altLang="en-US" smtClean="0"/>
              <a:t>加宽网络       增加隐藏层大小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  </a:t>
            </a:r>
            <a:r>
              <a:rPr lang="en-US" altLang="zh-CN" sz="2400"/>
              <a:t> …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进一步提升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49805" y="1117373"/>
            <a:ext cx="855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将文件拷贝到</a:t>
            </a:r>
            <a:r>
              <a:rPr lang="zh-CN" altLang="en-US" sz="2000" smtClean="0">
                <a:sym typeface="Wingdings" panose="05000000000000000000" pitchFamily="2" charset="2"/>
              </a:rPr>
              <a:t>：（你的解压目录）</a:t>
            </a:r>
            <a:r>
              <a:rPr lang="en-US" altLang="zh-CN" sz="2000" smtClean="0">
                <a:sym typeface="Wingdings" panose="05000000000000000000" pitchFamily="2" charset="2"/>
              </a:rPr>
              <a:t>/</a:t>
            </a:r>
            <a:r>
              <a:rPr lang="en-US" altLang="zh-CN" sz="2000" smtClean="0"/>
              <a:t>NiuTensor-master/source/sample/fnnreg</a:t>
            </a:r>
            <a:r>
              <a:rPr lang="en-US" altLang="zh-CN" sz="2000"/>
              <a:t>/ </a:t>
            </a:r>
            <a:r>
              <a:rPr lang="zh-CN" altLang="en-US" sz="2000" smtClean="0"/>
              <a:t>目录下</a:t>
            </a:r>
            <a:r>
              <a:rPr lang="en-US" altLang="zh-CN" sz="2000" smtClean="0"/>
              <a:t>(</a:t>
            </a:r>
            <a:r>
              <a:rPr lang="zh-CN" altLang="en-US" sz="2000" smtClean="0"/>
              <a:t>如果没有</a:t>
            </a:r>
            <a:r>
              <a:rPr lang="en-US" altLang="zh-CN" sz="2000" smtClean="0"/>
              <a:t>fnnreg</a:t>
            </a:r>
            <a:r>
              <a:rPr lang="zh-CN" altLang="en-US" sz="2000" smtClean="0"/>
              <a:t>文件夹自己新建一个</a:t>
            </a:r>
            <a:r>
              <a:rPr lang="en-US" altLang="zh-CN" sz="2000" smtClean="0"/>
              <a:t>)</a:t>
            </a:r>
            <a:endParaRPr lang="en-US" altLang="zh-CN" sz="200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HAVE A TRY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7661" y="1893002"/>
            <a:ext cx="69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在</a:t>
            </a:r>
            <a:r>
              <a:rPr lang="en-US" altLang="zh-CN" sz="2000" smtClean="0"/>
              <a:t>sample</a:t>
            </a:r>
            <a:r>
              <a:rPr lang="zh-CN" altLang="en-US" sz="2000" smtClean="0"/>
              <a:t>里新建筛选器，重命名为</a:t>
            </a:r>
            <a:r>
              <a:rPr lang="en-US" altLang="zh-CN" sz="2000" smtClean="0"/>
              <a:t>fnnreg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34737" t="29571" r="36008" b="20767"/>
          <a:stretch>
            <a:fillRect/>
          </a:stretch>
        </p:blipFill>
        <p:spPr>
          <a:xfrm>
            <a:off x="2270125" y="-603885"/>
            <a:ext cx="6638925" cy="7212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50" y="2745149"/>
            <a:ext cx="7886700" cy="994172"/>
          </a:xfrm>
        </p:spPr>
        <p:txBody>
          <a:bodyPr/>
          <a:lstStyle/>
          <a:p>
            <a:r>
              <a:rPr lang="en-US" altLang="zh-CN" smtClean="0"/>
              <a:t>Part 1 </a:t>
            </a:r>
            <a:r>
              <a:rPr lang="zh-CN" altLang="en-US" smtClean="0"/>
              <a:t>前馈网络入门实践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49805" y="1117373"/>
            <a:ext cx="855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将文件拷贝到</a:t>
            </a:r>
            <a:r>
              <a:rPr lang="zh-CN" altLang="en-US" sz="2000" smtClean="0">
                <a:sym typeface="Wingdings" panose="05000000000000000000" pitchFamily="2" charset="2"/>
              </a:rPr>
              <a:t>：（你的解压目录）</a:t>
            </a:r>
            <a:r>
              <a:rPr lang="en-US" altLang="zh-CN" sz="2000" smtClean="0">
                <a:sym typeface="Wingdings" panose="05000000000000000000" pitchFamily="2" charset="2"/>
              </a:rPr>
              <a:t>/</a:t>
            </a:r>
            <a:r>
              <a:rPr lang="en-US" altLang="zh-CN" sz="2000" smtClean="0"/>
              <a:t>NiuTensor-master/source/sample/fnnreg</a:t>
            </a:r>
            <a:r>
              <a:rPr lang="en-US" altLang="zh-CN" sz="2000"/>
              <a:t>/ </a:t>
            </a:r>
            <a:r>
              <a:rPr lang="zh-CN" altLang="en-US" sz="2000" smtClean="0"/>
              <a:t>目录下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HAVE A TRY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7661" y="1893002"/>
            <a:ext cx="69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在</a:t>
            </a:r>
            <a:r>
              <a:rPr lang="en-US" altLang="zh-CN" sz="2000" smtClean="0"/>
              <a:t>sample</a:t>
            </a:r>
            <a:r>
              <a:rPr lang="zh-CN" altLang="en-US" sz="2000" smtClean="0"/>
              <a:t>里右键，添加，新建筛选器，重命名为</a:t>
            </a:r>
            <a:r>
              <a:rPr lang="en-US" altLang="zh-CN" sz="2000" smtClean="0"/>
              <a:t>fnnreg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49804" y="2493077"/>
            <a:ext cx="778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在</a:t>
            </a:r>
            <a:r>
              <a:rPr lang="en-US" altLang="zh-CN" sz="2000" smtClean="0"/>
              <a:t>fnnreg</a:t>
            </a:r>
            <a:r>
              <a:rPr lang="zh-CN" altLang="en-US" sz="2000" smtClean="0"/>
              <a:t>右键，添加，现有项，选择</a:t>
            </a:r>
            <a:r>
              <a:rPr lang="en-US" altLang="zh-CN" sz="2000" smtClean="0"/>
              <a:t>FNNReg.cpp,FNNReg.h</a:t>
            </a:r>
            <a:r>
              <a:rPr lang="zh-CN" altLang="en-US" sz="2000" smtClean="0"/>
              <a:t>添加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1319" t="29381" r="35832" b="21371"/>
          <a:stretch>
            <a:fillRect/>
          </a:stretch>
        </p:blipFill>
        <p:spPr>
          <a:xfrm>
            <a:off x="404156" y="2921762"/>
            <a:ext cx="4023339" cy="3860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580" y="3886200"/>
            <a:ext cx="4112245" cy="2300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49805" y="1117373"/>
            <a:ext cx="855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将文件拷贝到</a:t>
            </a:r>
            <a:r>
              <a:rPr lang="zh-CN" altLang="en-US" sz="2000" smtClean="0">
                <a:sym typeface="Wingdings" panose="05000000000000000000" pitchFamily="2" charset="2"/>
              </a:rPr>
              <a:t>：（你的解压目录）</a:t>
            </a:r>
            <a:r>
              <a:rPr lang="en-US" altLang="zh-CN" sz="2000" smtClean="0">
                <a:sym typeface="Wingdings" panose="05000000000000000000" pitchFamily="2" charset="2"/>
              </a:rPr>
              <a:t>/</a:t>
            </a:r>
            <a:r>
              <a:rPr lang="en-US" altLang="zh-CN" sz="2000" smtClean="0"/>
              <a:t>NiuTensor-master/source/sample/fnnreg</a:t>
            </a:r>
            <a:r>
              <a:rPr lang="en-US" altLang="zh-CN" sz="2000"/>
              <a:t>/ </a:t>
            </a:r>
            <a:r>
              <a:rPr lang="zh-CN" altLang="en-US" sz="2000" smtClean="0"/>
              <a:t>目录下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HAVE A TRY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7661" y="1893002"/>
            <a:ext cx="69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在</a:t>
            </a:r>
            <a:r>
              <a:rPr lang="en-US" altLang="zh-CN" sz="2000" smtClean="0"/>
              <a:t>sample</a:t>
            </a:r>
            <a:r>
              <a:rPr lang="zh-CN" altLang="en-US" sz="2000" smtClean="0"/>
              <a:t>里右键，添加，新建筛选器，重命名为</a:t>
            </a:r>
            <a:r>
              <a:rPr lang="en-US" altLang="zh-CN" sz="2000" smtClean="0"/>
              <a:t>fnnreg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49804" y="2493077"/>
            <a:ext cx="778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在</a:t>
            </a:r>
            <a:r>
              <a:rPr lang="en-US" altLang="zh-CN" sz="2000" smtClean="0"/>
              <a:t>fnnreg</a:t>
            </a:r>
            <a:r>
              <a:rPr lang="zh-CN" altLang="en-US" sz="2000" smtClean="0"/>
              <a:t>右键，添加，现有项，选择</a:t>
            </a:r>
            <a:r>
              <a:rPr lang="en-US" altLang="zh-CN" sz="2000" smtClean="0"/>
              <a:t>FNNReg.cpp,FNNReg.h</a:t>
            </a:r>
            <a:r>
              <a:rPr lang="zh-CN" altLang="en-US" sz="2000" smtClean="0"/>
              <a:t>添加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349804" y="3093152"/>
            <a:ext cx="69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修改</a:t>
            </a:r>
            <a:r>
              <a:rPr lang="en-US" altLang="zh-CN" sz="2000" smtClean="0"/>
              <a:t>Main.cpp,</a:t>
            </a:r>
            <a:r>
              <a:rPr lang="zh-CN" altLang="en-US" sz="2000" smtClean="0"/>
              <a:t>如图</a:t>
            </a:r>
            <a:endParaRPr lang="zh-CN" altLang="en-US" sz="2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0" y="2179955"/>
            <a:ext cx="6602730" cy="408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49805" y="1117373"/>
            <a:ext cx="855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将文件拷贝到</a:t>
            </a:r>
            <a:r>
              <a:rPr lang="zh-CN" altLang="en-US" sz="2000" smtClean="0">
                <a:sym typeface="Wingdings" panose="05000000000000000000" pitchFamily="2" charset="2"/>
              </a:rPr>
              <a:t>：（你的解压目录）</a:t>
            </a:r>
            <a:r>
              <a:rPr lang="en-US" altLang="zh-CN" sz="2000" smtClean="0">
                <a:sym typeface="Wingdings" panose="05000000000000000000" pitchFamily="2" charset="2"/>
              </a:rPr>
              <a:t>/</a:t>
            </a:r>
            <a:r>
              <a:rPr lang="en-US" altLang="zh-CN" sz="2000" smtClean="0"/>
              <a:t>NiuTensor-master/source/sample/fnnreg</a:t>
            </a:r>
            <a:r>
              <a:rPr lang="en-US" altLang="zh-CN" sz="2000"/>
              <a:t>/ </a:t>
            </a:r>
            <a:r>
              <a:rPr lang="zh-CN" altLang="en-US" sz="2000" smtClean="0"/>
              <a:t>目录下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HAVE A TRY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7661" y="1893002"/>
            <a:ext cx="69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在</a:t>
            </a:r>
            <a:r>
              <a:rPr lang="en-US" altLang="zh-CN" sz="2000" smtClean="0"/>
              <a:t>sample</a:t>
            </a:r>
            <a:r>
              <a:rPr lang="zh-CN" altLang="en-US" sz="2000" smtClean="0"/>
              <a:t>里右键，添加，新建筛选器，重命名为</a:t>
            </a:r>
            <a:r>
              <a:rPr lang="en-US" altLang="zh-CN" sz="2000" smtClean="0"/>
              <a:t>fnnreg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49804" y="2493077"/>
            <a:ext cx="778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在</a:t>
            </a:r>
            <a:r>
              <a:rPr lang="en-US" altLang="zh-CN" sz="2000" smtClean="0"/>
              <a:t>fnnreg</a:t>
            </a:r>
            <a:r>
              <a:rPr lang="zh-CN" altLang="en-US" sz="2000" smtClean="0"/>
              <a:t>右键，添加，现有项，选择</a:t>
            </a:r>
            <a:r>
              <a:rPr lang="en-US" altLang="zh-CN" sz="2000" smtClean="0"/>
              <a:t>FNNReg.cpp,FNNReg.h</a:t>
            </a:r>
            <a:r>
              <a:rPr lang="zh-CN" altLang="en-US" sz="2000" smtClean="0"/>
              <a:t>添加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349804" y="3093152"/>
            <a:ext cx="69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修改</a:t>
            </a:r>
            <a:r>
              <a:rPr lang="en-US" altLang="zh-CN" sz="2000" smtClean="0"/>
              <a:t>Main.cpp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349804" y="3693227"/>
            <a:ext cx="7436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在菜单</a:t>
            </a:r>
            <a:r>
              <a:rPr lang="en-US" altLang="zh-CN" sz="2000"/>
              <a:t>-&gt;</a:t>
            </a:r>
            <a:r>
              <a:rPr lang="zh-CN" altLang="en-US" sz="2000"/>
              <a:t>项目</a:t>
            </a:r>
            <a:r>
              <a:rPr lang="en-US" altLang="zh-CN" sz="2000"/>
              <a:t>-&gt;</a:t>
            </a:r>
            <a:r>
              <a:rPr lang="zh-CN" altLang="en-US" sz="2000"/>
              <a:t>属性</a:t>
            </a:r>
            <a:r>
              <a:rPr lang="en-US" altLang="zh-CN" sz="2000"/>
              <a:t>-&gt;</a:t>
            </a:r>
            <a:r>
              <a:rPr lang="zh-CN" altLang="en-US" sz="2000"/>
              <a:t>调试，将命令参数一项调整为</a:t>
            </a:r>
            <a:r>
              <a:rPr lang="en-US" altLang="zh-CN" sz="2000"/>
              <a:t>-fnnreg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11553" b="24707"/>
          <a:stretch>
            <a:fillRect/>
          </a:stretch>
        </p:blipFill>
        <p:spPr>
          <a:xfrm>
            <a:off x="1321757" y="4143938"/>
            <a:ext cx="5979832" cy="26198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24425" y="5114925"/>
            <a:ext cx="381000" cy="180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49805" y="1117373"/>
            <a:ext cx="855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将文件拷贝到</a:t>
            </a:r>
            <a:r>
              <a:rPr lang="zh-CN" altLang="en-US" sz="2000" smtClean="0">
                <a:sym typeface="Wingdings" panose="05000000000000000000" pitchFamily="2" charset="2"/>
              </a:rPr>
              <a:t>：（你的解压目录）</a:t>
            </a:r>
            <a:r>
              <a:rPr lang="en-US" altLang="zh-CN" sz="2000" smtClean="0">
                <a:sym typeface="Wingdings" panose="05000000000000000000" pitchFamily="2" charset="2"/>
              </a:rPr>
              <a:t>/</a:t>
            </a:r>
            <a:r>
              <a:rPr lang="en-US" altLang="zh-CN" sz="2000" smtClean="0"/>
              <a:t>NiuTensor-master/source/sample/fnnreg</a:t>
            </a:r>
            <a:r>
              <a:rPr lang="en-US" altLang="zh-CN" sz="2000"/>
              <a:t>/ </a:t>
            </a:r>
            <a:r>
              <a:rPr lang="zh-CN" altLang="en-US" sz="2000" smtClean="0"/>
              <a:t>目录下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HAVE A TRY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7661" y="1893002"/>
            <a:ext cx="69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在</a:t>
            </a:r>
            <a:r>
              <a:rPr lang="en-US" altLang="zh-CN" sz="2000" smtClean="0"/>
              <a:t>sample</a:t>
            </a:r>
            <a:r>
              <a:rPr lang="zh-CN" altLang="en-US" sz="2000" smtClean="0"/>
              <a:t>里右键，添加，新建筛选器，重命名为</a:t>
            </a:r>
            <a:r>
              <a:rPr lang="en-US" altLang="zh-CN" sz="2000" smtClean="0"/>
              <a:t>fnnreg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49804" y="2493077"/>
            <a:ext cx="778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在</a:t>
            </a:r>
            <a:r>
              <a:rPr lang="en-US" altLang="zh-CN" sz="2000" smtClean="0"/>
              <a:t>fnnreg</a:t>
            </a:r>
            <a:r>
              <a:rPr lang="zh-CN" altLang="en-US" sz="2000" smtClean="0"/>
              <a:t>右键，添加，现有项，选择</a:t>
            </a:r>
            <a:r>
              <a:rPr lang="en-US" altLang="zh-CN" sz="2000" smtClean="0"/>
              <a:t>FNNReg.cpp,FNNReg.h</a:t>
            </a:r>
            <a:r>
              <a:rPr lang="zh-CN" altLang="en-US" sz="2000" smtClean="0"/>
              <a:t>添加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349804" y="3093152"/>
            <a:ext cx="69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修改</a:t>
            </a:r>
            <a:r>
              <a:rPr lang="en-US" altLang="zh-CN" sz="2000" smtClean="0"/>
              <a:t>Main.cpp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349804" y="3693227"/>
            <a:ext cx="7436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在菜单</a:t>
            </a:r>
            <a:r>
              <a:rPr lang="en-US" altLang="zh-CN" sz="2000"/>
              <a:t>-&gt;</a:t>
            </a:r>
            <a:r>
              <a:rPr lang="zh-CN" altLang="en-US" sz="2000"/>
              <a:t>项目</a:t>
            </a:r>
            <a:r>
              <a:rPr lang="en-US" altLang="zh-CN" sz="2000"/>
              <a:t>-&gt;</a:t>
            </a:r>
            <a:r>
              <a:rPr lang="zh-CN" altLang="en-US" sz="2000"/>
              <a:t>属性</a:t>
            </a:r>
            <a:r>
              <a:rPr lang="en-US" altLang="zh-CN" sz="2000"/>
              <a:t>-&gt;</a:t>
            </a:r>
            <a:r>
              <a:rPr lang="zh-CN" altLang="en-US" sz="2000"/>
              <a:t>调试，将命令参数一项调整为</a:t>
            </a:r>
            <a:r>
              <a:rPr lang="en-US" altLang="zh-CN" sz="2000"/>
              <a:t>-fnnreg</a:t>
            </a:r>
            <a:endParaRPr lang="zh-CN" altLang="en-US" sz="2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741" y="4401113"/>
            <a:ext cx="4570825" cy="199092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9753" y="5096378"/>
            <a:ext cx="2413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如有需要可以使用</a:t>
            </a:r>
            <a:r>
              <a:rPr lang="en-US" altLang="zh-CN"/>
              <a:t>python</a:t>
            </a:r>
            <a:r>
              <a:rPr lang="zh-CN" altLang="en-US"/>
              <a:t>的</a:t>
            </a:r>
            <a:r>
              <a:rPr lang="en-US" altLang="zh-CN"/>
              <a:t>matplotlib</a:t>
            </a:r>
            <a:r>
              <a:rPr lang="zh-CN" altLang="en-US"/>
              <a:t>包中查看拟合的曲线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61396" y="4448678"/>
            <a:ext cx="255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/>
              <a:t>FINISH</a:t>
            </a:r>
            <a:r>
              <a:rPr lang="zh-CN" altLang="en-US" sz="2800" smtClean="0"/>
              <a:t>！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6250" y="2745149"/>
            <a:ext cx="7886700" cy="994172"/>
          </a:xfrm>
        </p:spPr>
        <p:txBody>
          <a:bodyPr/>
          <a:lstStyle/>
          <a:p>
            <a:r>
              <a:rPr lang="en-US" altLang="zh-CN" smtClean="0"/>
              <a:t>Part 2 </a:t>
            </a:r>
            <a:r>
              <a:rPr lang="zh-CN" altLang="en-US" smtClean="0"/>
              <a:t>前馈网络语言模型</a:t>
            </a:r>
            <a:r>
              <a:rPr lang="en-US" altLang="zh-CN" smtClean="0"/>
              <a:t>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8" y="119475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任务：通过前</a:t>
            </a:r>
            <a:r>
              <a:rPr lang="en-US" altLang="zh-CN" smtClean="0"/>
              <a:t>n-1</a:t>
            </a:r>
            <a:r>
              <a:rPr lang="zh-CN" altLang="en-US" smtClean="0"/>
              <a:t>个词预测下一个词。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Example:</a:t>
            </a:r>
            <a:endParaRPr lang="en-US" altLang="zh-CN" smtClean="0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11730" y="2635494"/>
            <a:ext cx="4373880" cy="307086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右箭头 4"/>
          <p:cNvSpPr/>
          <p:nvPr/>
        </p:nvSpPr>
        <p:spPr>
          <a:xfrm>
            <a:off x="1845614" y="3495202"/>
            <a:ext cx="381000" cy="413611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6" name="右箭头 5"/>
          <p:cNvSpPr/>
          <p:nvPr/>
        </p:nvSpPr>
        <p:spPr>
          <a:xfrm>
            <a:off x="1841883" y="4729413"/>
            <a:ext cx="381000" cy="413611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7" name="右箭头 6"/>
          <p:cNvSpPr/>
          <p:nvPr/>
        </p:nvSpPr>
        <p:spPr>
          <a:xfrm>
            <a:off x="7037988" y="3964119"/>
            <a:ext cx="381000" cy="413611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994163" y="2800586"/>
            <a:ext cx="3464685" cy="2740675"/>
            <a:chOff x="2609069" y="1113318"/>
            <a:chExt cx="4619580" cy="3654233"/>
          </a:xfrm>
        </p:grpSpPr>
        <p:grpSp>
          <p:nvGrpSpPr>
            <p:cNvPr id="9" name="组合 8"/>
            <p:cNvGrpSpPr/>
            <p:nvPr/>
          </p:nvGrpSpPr>
          <p:grpSpPr>
            <a:xfrm>
              <a:off x="2609069" y="1625642"/>
              <a:ext cx="604799" cy="2629586"/>
              <a:chOff x="2609069" y="1625642"/>
              <a:chExt cx="604799" cy="2629586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2624784" y="1625642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2609069" y="3674936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2609069" y="2650289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948244" y="1113318"/>
              <a:ext cx="604799" cy="3654233"/>
              <a:chOff x="3559137" y="1625642"/>
              <a:chExt cx="604799" cy="365423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559137" y="4699583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574852" y="1625642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3559137" y="3674936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559137" y="2650289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287419" y="1625642"/>
              <a:ext cx="604799" cy="2629586"/>
              <a:chOff x="2609069" y="1625642"/>
              <a:chExt cx="604799" cy="262958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2624784" y="1625642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2609069" y="3674936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2609069" y="2650289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23850" y="2101736"/>
              <a:ext cx="604799" cy="1604939"/>
              <a:chOff x="2609069" y="1625642"/>
              <a:chExt cx="604799" cy="1604939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2624784" y="1625642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2609069" y="2650289"/>
                <a:ext cx="589084" cy="580292"/>
              </a:xfrm>
              <a:prstGeom prst="ellipse">
                <a:avLst/>
              </a:prstGeom>
              <a:solidFill>
                <a:srgbClr val="F45C4C"/>
              </a:solidFill>
              <a:ln w="47625">
                <a:solidFill>
                  <a:srgbClr val="7A3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cxnSp>
          <p:nvCxnSpPr>
            <p:cNvPr id="13" name="直接连接符 12"/>
            <p:cNvCxnSpPr>
              <a:stCxn id="52" idx="6"/>
              <a:endCxn id="49" idx="2"/>
            </p:cNvCxnSpPr>
            <p:nvPr/>
          </p:nvCxnSpPr>
          <p:spPr>
            <a:xfrm flipV="1">
              <a:off x="3213868" y="1403464"/>
              <a:ext cx="750091" cy="51232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52" idx="6"/>
              <a:endCxn id="51" idx="2"/>
            </p:cNvCxnSpPr>
            <p:nvPr/>
          </p:nvCxnSpPr>
          <p:spPr>
            <a:xfrm>
              <a:off x="3213868" y="1915788"/>
              <a:ext cx="734376" cy="512323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52" idx="6"/>
              <a:endCxn id="50" idx="2"/>
            </p:cNvCxnSpPr>
            <p:nvPr/>
          </p:nvCxnSpPr>
          <p:spPr>
            <a:xfrm>
              <a:off x="3213868" y="1915788"/>
              <a:ext cx="734376" cy="153697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52" idx="6"/>
              <a:endCxn id="48" idx="2"/>
            </p:cNvCxnSpPr>
            <p:nvPr/>
          </p:nvCxnSpPr>
          <p:spPr>
            <a:xfrm>
              <a:off x="3213868" y="1915788"/>
              <a:ext cx="734376" cy="256161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54" idx="6"/>
              <a:endCxn id="49" idx="2"/>
            </p:cNvCxnSpPr>
            <p:nvPr/>
          </p:nvCxnSpPr>
          <p:spPr>
            <a:xfrm flipV="1">
              <a:off x="3198153" y="1403464"/>
              <a:ext cx="765806" cy="153697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54" idx="6"/>
              <a:endCxn id="51" idx="2"/>
            </p:cNvCxnSpPr>
            <p:nvPr/>
          </p:nvCxnSpPr>
          <p:spPr>
            <a:xfrm flipV="1">
              <a:off x="3198153" y="2428111"/>
              <a:ext cx="750091" cy="51232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54" idx="6"/>
              <a:endCxn id="50" idx="2"/>
            </p:cNvCxnSpPr>
            <p:nvPr/>
          </p:nvCxnSpPr>
          <p:spPr>
            <a:xfrm>
              <a:off x="3198153" y="2940435"/>
              <a:ext cx="750091" cy="512323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53" idx="6"/>
              <a:endCxn id="51" idx="2"/>
            </p:cNvCxnSpPr>
            <p:nvPr/>
          </p:nvCxnSpPr>
          <p:spPr>
            <a:xfrm flipV="1">
              <a:off x="3198153" y="2428111"/>
              <a:ext cx="750091" cy="153697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53" idx="6"/>
              <a:endCxn id="50" idx="2"/>
            </p:cNvCxnSpPr>
            <p:nvPr/>
          </p:nvCxnSpPr>
          <p:spPr>
            <a:xfrm flipV="1">
              <a:off x="3198153" y="3452758"/>
              <a:ext cx="750091" cy="51232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54" idx="6"/>
              <a:endCxn id="48" idx="2"/>
            </p:cNvCxnSpPr>
            <p:nvPr/>
          </p:nvCxnSpPr>
          <p:spPr>
            <a:xfrm>
              <a:off x="3198153" y="2940435"/>
              <a:ext cx="750091" cy="153697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53" idx="6"/>
              <a:endCxn id="48" idx="2"/>
            </p:cNvCxnSpPr>
            <p:nvPr/>
          </p:nvCxnSpPr>
          <p:spPr>
            <a:xfrm>
              <a:off x="3198153" y="3965082"/>
              <a:ext cx="750091" cy="512323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53" idx="6"/>
              <a:endCxn id="49" idx="2"/>
            </p:cNvCxnSpPr>
            <p:nvPr/>
          </p:nvCxnSpPr>
          <p:spPr>
            <a:xfrm flipV="1">
              <a:off x="3198153" y="1403464"/>
              <a:ext cx="765806" cy="256161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49" idx="6"/>
              <a:endCxn id="45" idx="2"/>
            </p:cNvCxnSpPr>
            <p:nvPr/>
          </p:nvCxnSpPr>
          <p:spPr>
            <a:xfrm>
              <a:off x="4553043" y="1403464"/>
              <a:ext cx="750091" cy="51232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49" idx="6"/>
              <a:endCxn id="47" idx="2"/>
            </p:cNvCxnSpPr>
            <p:nvPr/>
          </p:nvCxnSpPr>
          <p:spPr>
            <a:xfrm>
              <a:off x="4553043" y="1403464"/>
              <a:ext cx="734376" cy="153697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49" idx="6"/>
              <a:endCxn id="46" idx="2"/>
            </p:cNvCxnSpPr>
            <p:nvPr/>
          </p:nvCxnSpPr>
          <p:spPr>
            <a:xfrm>
              <a:off x="4553043" y="1403464"/>
              <a:ext cx="734376" cy="256161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51" idx="6"/>
              <a:endCxn id="45" idx="2"/>
            </p:cNvCxnSpPr>
            <p:nvPr/>
          </p:nvCxnSpPr>
          <p:spPr>
            <a:xfrm flipV="1">
              <a:off x="4537328" y="1915788"/>
              <a:ext cx="765806" cy="512323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51" idx="6"/>
              <a:endCxn id="47" idx="2"/>
            </p:cNvCxnSpPr>
            <p:nvPr/>
          </p:nvCxnSpPr>
          <p:spPr>
            <a:xfrm>
              <a:off x="4537328" y="2428111"/>
              <a:ext cx="750091" cy="51232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51" idx="6"/>
              <a:endCxn id="46" idx="2"/>
            </p:cNvCxnSpPr>
            <p:nvPr/>
          </p:nvCxnSpPr>
          <p:spPr>
            <a:xfrm>
              <a:off x="4537328" y="2428111"/>
              <a:ext cx="750091" cy="153697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50" idx="6"/>
              <a:endCxn id="47" idx="2"/>
            </p:cNvCxnSpPr>
            <p:nvPr/>
          </p:nvCxnSpPr>
          <p:spPr>
            <a:xfrm flipV="1">
              <a:off x="4537328" y="2940435"/>
              <a:ext cx="750091" cy="512323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50" idx="6"/>
              <a:endCxn id="45" idx="2"/>
            </p:cNvCxnSpPr>
            <p:nvPr/>
          </p:nvCxnSpPr>
          <p:spPr>
            <a:xfrm flipV="1">
              <a:off x="4537328" y="1915788"/>
              <a:ext cx="765806" cy="153697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50" idx="6"/>
              <a:endCxn id="46" idx="2"/>
            </p:cNvCxnSpPr>
            <p:nvPr/>
          </p:nvCxnSpPr>
          <p:spPr>
            <a:xfrm>
              <a:off x="4537328" y="3452758"/>
              <a:ext cx="750091" cy="51232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48" idx="6"/>
              <a:endCxn id="47" idx="2"/>
            </p:cNvCxnSpPr>
            <p:nvPr/>
          </p:nvCxnSpPr>
          <p:spPr>
            <a:xfrm flipV="1">
              <a:off x="4537328" y="2940435"/>
              <a:ext cx="750091" cy="153697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45" idx="2"/>
              <a:endCxn id="48" idx="6"/>
            </p:cNvCxnSpPr>
            <p:nvPr/>
          </p:nvCxnSpPr>
          <p:spPr>
            <a:xfrm flipH="1">
              <a:off x="4537328" y="1915788"/>
              <a:ext cx="765806" cy="256161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46" idx="2"/>
              <a:endCxn id="48" idx="6"/>
            </p:cNvCxnSpPr>
            <p:nvPr/>
          </p:nvCxnSpPr>
          <p:spPr>
            <a:xfrm flipH="1">
              <a:off x="4537328" y="3965082"/>
              <a:ext cx="750091" cy="512323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45" idx="6"/>
              <a:endCxn id="43" idx="2"/>
            </p:cNvCxnSpPr>
            <p:nvPr/>
          </p:nvCxnSpPr>
          <p:spPr>
            <a:xfrm>
              <a:off x="5892218" y="1915788"/>
              <a:ext cx="747347" cy="47609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47" idx="6"/>
              <a:endCxn id="43" idx="2"/>
            </p:cNvCxnSpPr>
            <p:nvPr/>
          </p:nvCxnSpPr>
          <p:spPr>
            <a:xfrm flipV="1">
              <a:off x="5876503" y="2391882"/>
              <a:ext cx="763062" cy="548553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44" idx="2"/>
              <a:endCxn id="47" idx="6"/>
            </p:cNvCxnSpPr>
            <p:nvPr/>
          </p:nvCxnSpPr>
          <p:spPr>
            <a:xfrm flipH="1" flipV="1">
              <a:off x="5876503" y="2940435"/>
              <a:ext cx="747347" cy="47609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45" idx="6"/>
              <a:endCxn id="44" idx="2"/>
            </p:cNvCxnSpPr>
            <p:nvPr/>
          </p:nvCxnSpPr>
          <p:spPr>
            <a:xfrm>
              <a:off x="5892218" y="1915788"/>
              <a:ext cx="731632" cy="150074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44" idx="2"/>
              <a:endCxn id="46" idx="6"/>
            </p:cNvCxnSpPr>
            <p:nvPr/>
          </p:nvCxnSpPr>
          <p:spPr>
            <a:xfrm flipH="1">
              <a:off x="5876503" y="3416529"/>
              <a:ext cx="747347" cy="548553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43" idx="2"/>
              <a:endCxn id="46" idx="6"/>
            </p:cNvCxnSpPr>
            <p:nvPr/>
          </p:nvCxnSpPr>
          <p:spPr>
            <a:xfrm flipH="1">
              <a:off x="5876503" y="2391882"/>
              <a:ext cx="763062" cy="157320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框 54"/>
          <p:cNvSpPr txBox="1"/>
          <p:nvPr/>
        </p:nvSpPr>
        <p:spPr>
          <a:xfrm>
            <a:off x="1009227" y="3495202"/>
            <a:ext cx="54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ea typeface="微软雅黑" panose="020B0503020204020204" charset="-122"/>
                <a:cs typeface="Arial" panose="020B0604020202020204" pitchFamily="34" charset="0"/>
              </a:rPr>
              <a:t>我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61984" y="4729413"/>
            <a:ext cx="8148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ea typeface="微软雅黑" panose="020B0503020204020204" charset="-122"/>
                <a:cs typeface="Arial" panose="020B0604020202020204" pitchFamily="34" charset="0"/>
              </a:rPr>
              <a:t>喜欢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645096" y="3974716"/>
            <a:ext cx="8702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ea typeface="微软雅黑" panose="020B0503020204020204" charset="-122"/>
                <a:cs typeface="Arial" panose="020B0604020202020204" pitchFamily="34" charset="0"/>
              </a:rPr>
              <a:t>你</a:t>
            </a:r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/</a:t>
            </a:r>
            <a:r>
              <a:rPr lang="zh-CN" altLang="en-US" sz="2100" dirty="0">
                <a:ea typeface="微软雅黑" panose="020B0503020204020204" charset="-122"/>
                <a:cs typeface="Arial" panose="020B0604020202020204" pitchFamily="34" charset="0"/>
              </a:rPr>
              <a:t>他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63" name="直接连接符 62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/>
        </p:nvSpPr>
        <p:spPr>
          <a:xfrm>
            <a:off x="523783" y="1786957"/>
            <a:ext cx="12897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ea typeface="微软雅黑" panose="020B0503020204020204" charset="-122"/>
                <a:cs typeface="Arial" panose="020B0604020202020204" pitchFamily="34" charset="0"/>
              </a:rPr>
              <a:t>我 </a:t>
            </a:r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id=1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936022" y="1771717"/>
            <a:ext cx="14820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ea typeface="微软雅黑" panose="020B0503020204020204" charset="-122"/>
                <a:cs typeface="Arial" panose="020B0604020202020204" pitchFamily="34" charset="0"/>
              </a:rPr>
              <a:t>喜欢 </a:t>
            </a:r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id=2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23783" y="2388937"/>
            <a:ext cx="3041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err="1">
                <a:ea typeface="微软雅黑" panose="020B0503020204020204" charset="-122"/>
                <a:cs typeface="Arial" panose="020B0604020202020204" pitchFamily="34" charset="0"/>
              </a:rPr>
              <a:t>srcIndex</a:t>
            </a:r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=[1, 2]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23783" y="3144776"/>
            <a:ext cx="44466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</a:rPr>
              <a:t>1.Gather(</a:t>
            </a:r>
            <a:r>
              <a:rPr lang="en-US" altLang="zh-CN" sz="2100" dirty="0" err="1">
                <a:ea typeface="微软雅黑" panose="020B0503020204020204" charset="-122"/>
              </a:rPr>
              <a:t>embeddingW</a:t>
            </a:r>
            <a:r>
              <a:rPr lang="en-US" altLang="zh-CN" sz="2100" dirty="0">
                <a:ea typeface="微软雅黑" panose="020B0503020204020204" charset="-122"/>
              </a:rPr>
              <a:t>, </a:t>
            </a:r>
            <a:r>
              <a:rPr lang="en-US" altLang="zh-CN" sz="2100" dirty="0" err="1">
                <a:ea typeface="微软雅黑" panose="020B0503020204020204" charset="-122"/>
              </a:rPr>
              <a:t>srcIndex</a:t>
            </a:r>
            <a:r>
              <a:rPr lang="en-US" altLang="zh-CN" sz="2100" dirty="0">
                <a:ea typeface="微软雅黑" panose="020B0503020204020204" charset="-122"/>
              </a:rPr>
              <a:t>);</a:t>
            </a:r>
            <a:endParaRPr lang="en-US" altLang="zh-CN" sz="30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4721534" y="1734718"/>
            <a:ext cx="18841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err="1">
                <a:ea typeface="微软雅黑" panose="020B0503020204020204" charset="-122"/>
                <a:cs typeface="Arial" panose="020B0604020202020204" pitchFamily="34" charset="0"/>
              </a:rPr>
              <a:t>embeddingW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645114" y="1771716"/>
            <a:ext cx="1296000" cy="1800000"/>
            <a:chOff x="4855" y="3277"/>
            <a:chExt cx="1710" cy="2855"/>
          </a:xfrm>
        </p:grpSpPr>
        <p:grpSp>
          <p:nvGrpSpPr>
            <p:cNvPr id="64" name="组合 63"/>
            <p:cNvGrpSpPr/>
            <p:nvPr/>
          </p:nvGrpSpPr>
          <p:grpSpPr>
            <a:xfrm>
              <a:off x="4856" y="3277"/>
              <a:ext cx="1708" cy="2284"/>
              <a:chOff x="5417" y="3225"/>
              <a:chExt cx="1708" cy="2284"/>
            </a:xfrm>
          </p:grpSpPr>
          <p:grpSp>
            <p:nvGrpSpPr>
              <p:cNvPr id="112" name="组合 111"/>
              <p:cNvGrpSpPr/>
              <p:nvPr/>
            </p:nvGrpSpPr>
            <p:grpSpPr>
              <a:xfrm rot="5400000">
                <a:off x="4559" y="4083"/>
                <a:ext cx="2284" cy="569"/>
                <a:chOff x="5479" y="3305"/>
                <a:chExt cx="1984" cy="490"/>
              </a:xfrm>
            </p:grpSpPr>
            <p:sp>
              <p:nvSpPr>
                <p:cNvPr id="123" name="矩形 122"/>
                <p:cNvSpPr/>
                <p:nvPr/>
              </p:nvSpPr>
              <p:spPr>
                <a:xfrm rot="16200000">
                  <a:off x="5482" y="3302"/>
                  <a:ext cx="491" cy="49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 rot="16200000">
                  <a:off x="5978" y="3302"/>
                  <a:ext cx="491" cy="496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25" name="矩形 124"/>
                <p:cNvSpPr/>
                <p:nvPr/>
              </p:nvSpPr>
              <p:spPr>
                <a:xfrm rot="16200000">
                  <a:off x="6473" y="3302"/>
                  <a:ext cx="491" cy="49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 rot="16200000">
                  <a:off x="6970" y="3302"/>
                  <a:ext cx="491" cy="49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</p:grpSp>
          <p:grpSp>
            <p:nvGrpSpPr>
              <p:cNvPr id="113" name="组合 112"/>
              <p:cNvGrpSpPr/>
              <p:nvPr/>
            </p:nvGrpSpPr>
            <p:grpSpPr>
              <a:xfrm rot="5400000">
                <a:off x="5129" y="4083"/>
                <a:ext cx="2284" cy="569"/>
                <a:chOff x="5479" y="3305"/>
                <a:chExt cx="1984" cy="490"/>
              </a:xfrm>
            </p:grpSpPr>
            <p:sp>
              <p:nvSpPr>
                <p:cNvPr id="119" name="矩形 118"/>
                <p:cNvSpPr/>
                <p:nvPr/>
              </p:nvSpPr>
              <p:spPr>
                <a:xfrm rot="16200000">
                  <a:off x="5482" y="3302"/>
                  <a:ext cx="491" cy="49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 rot="16200000">
                  <a:off x="5978" y="3302"/>
                  <a:ext cx="491" cy="496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 rot="16200000">
                  <a:off x="6473" y="3302"/>
                  <a:ext cx="491" cy="49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 rot="16200000">
                  <a:off x="6970" y="3302"/>
                  <a:ext cx="491" cy="49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</p:grpSp>
          <p:grpSp>
            <p:nvGrpSpPr>
              <p:cNvPr id="114" name="组合 113"/>
              <p:cNvGrpSpPr/>
              <p:nvPr/>
            </p:nvGrpSpPr>
            <p:grpSpPr>
              <a:xfrm rot="5400000">
                <a:off x="5699" y="4083"/>
                <a:ext cx="2284" cy="569"/>
                <a:chOff x="5479" y="3305"/>
                <a:chExt cx="1984" cy="490"/>
              </a:xfrm>
            </p:grpSpPr>
            <p:sp>
              <p:nvSpPr>
                <p:cNvPr id="115" name="矩形 114"/>
                <p:cNvSpPr/>
                <p:nvPr/>
              </p:nvSpPr>
              <p:spPr>
                <a:xfrm rot="16200000">
                  <a:off x="5482" y="3302"/>
                  <a:ext cx="491" cy="49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 rot="16200000">
                  <a:off x="5978" y="3302"/>
                  <a:ext cx="491" cy="496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17" name="矩形 116"/>
                <p:cNvSpPr/>
                <p:nvPr/>
              </p:nvSpPr>
              <p:spPr>
                <a:xfrm rot="16200000">
                  <a:off x="6473" y="3302"/>
                  <a:ext cx="491" cy="49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18" name="矩形 117"/>
                <p:cNvSpPr/>
                <p:nvPr/>
              </p:nvSpPr>
              <p:spPr>
                <a:xfrm rot="16200000">
                  <a:off x="6970" y="3302"/>
                  <a:ext cx="491" cy="49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</p:grpSp>
        </p:grpSp>
        <p:grpSp>
          <p:nvGrpSpPr>
            <p:cNvPr id="65" name="组合 64"/>
            <p:cNvGrpSpPr/>
            <p:nvPr/>
          </p:nvGrpSpPr>
          <p:grpSpPr>
            <a:xfrm>
              <a:off x="4855" y="5562"/>
              <a:ext cx="1710" cy="570"/>
              <a:chOff x="7517" y="4733"/>
              <a:chExt cx="1710" cy="570"/>
            </a:xfrm>
          </p:grpSpPr>
          <p:sp>
            <p:nvSpPr>
              <p:cNvPr id="109" name="矩形 108"/>
              <p:cNvSpPr/>
              <p:nvPr/>
            </p:nvSpPr>
            <p:spPr>
              <a:xfrm rot="21600000">
                <a:off x="7517" y="4733"/>
                <a:ext cx="570" cy="5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10" name="矩形 109"/>
              <p:cNvSpPr/>
              <p:nvPr/>
            </p:nvSpPr>
            <p:spPr>
              <a:xfrm rot="21600000">
                <a:off x="8087" y="4733"/>
                <a:ext cx="570" cy="5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11" name="矩形 110"/>
              <p:cNvSpPr/>
              <p:nvPr/>
            </p:nvSpPr>
            <p:spPr>
              <a:xfrm rot="21600000">
                <a:off x="8657" y="4733"/>
                <a:ext cx="570" cy="5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6597215" y="1807776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0.12</a:t>
            </a:r>
            <a:endParaRPr lang="zh-CN" altLang="en-US" sz="1200" dirty="0"/>
          </a:p>
        </p:txBody>
      </p:sp>
      <p:sp>
        <p:nvSpPr>
          <p:cNvPr id="129" name="文本框 128"/>
          <p:cNvSpPr txBox="1"/>
          <p:nvPr/>
        </p:nvSpPr>
        <p:spPr>
          <a:xfrm>
            <a:off x="7048424" y="2549665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1.03</a:t>
            </a:r>
            <a:endParaRPr lang="zh-CN" altLang="en-US" sz="1200" dirty="0"/>
          </a:p>
        </p:txBody>
      </p:sp>
      <p:sp>
        <p:nvSpPr>
          <p:cNvPr id="130" name="文本框 129"/>
          <p:cNvSpPr txBox="1"/>
          <p:nvPr/>
        </p:nvSpPr>
        <p:spPr>
          <a:xfrm>
            <a:off x="7029699" y="1827621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1.63</a:t>
            </a:r>
            <a:endParaRPr lang="zh-CN" altLang="en-US" sz="1200" dirty="0"/>
          </a:p>
        </p:txBody>
      </p:sp>
      <p:sp>
        <p:nvSpPr>
          <p:cNvPr id="131" name="文本框 130"/>
          <p:cNvSpPr txBox="1"/>
          <p:nvPr/>
        </p:nvSpPr>
        <p:spPr>
          <a:xfrm>
            <a:off x="7458095" y="1799521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1.27</a:t>
            </a:r>
            <a:endParaRPr lang="zh-CN" altLang="en-US" sz="1200" dirty="0"/>
          </a:p>
        </p:txBody>
      </p:sp>
      <p:sp>
        <p:nvSpPr>
          <p:cNvPr id="132" name="文本框 131"/>
          <p:cNvSpPr txBox="1"/>
          <p:nvPr/>
        </p:nvSpPr>
        <p:spPr>
          <a:xfrm>
            <a:off x="7032814" y="2194804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1.83</a:t>
            </a:r>
            <a:endParaRPr lang="zh-CN" altLang="en-US" sz="1200" dirty="0"/>
          </a:p>
        </p:txBody>
      </p:sp>
      <p:sp>
        <p:nvSpPr>
          <p:cNvPr id="133" name="文本框 132"/>
          <p:cNvSpPr txBox="1"/>
          <p:nvPr/>
        </p:nvSpPr>
        <p:spPr>
          <a:xfrm>
            <a:off x="7062038" y="2886225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1.23</a:t>
            </a:r>
            <a:endParaRPr lang="zh-CN" altLang="en-US" sz="1200" dirty="0"/>
          </a:p>
        </p:txBody>
      </p:sp>
      <p:sp>
        <p:nvSpPr>
          <p:cNvPr id="134" name="文本框 133"/>
          <p:cNvSpPr txBox="1"/>
          <p:nvPr/>
        </p:nvSpPr>
        <p:spPr>
          <a:xfrm>
            <a:off x="7458095" y="3270528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3.03</a:t>
            </a:r>
            <a:endParaRPr lang="zh-CN" altLang="en-US" sz="1200" dirty="0"/>
          </a:p>
        </p:txBody>
      </p:sp>
      <p:sp>
        <p:nvSpPr>
          <p:cNvPr id="135" name="文本框 134"/>
          <p:cNvSpPr txBox="1"/>
          <p:nvPr/>
        </p:nvSpPr>
        <p:spPr>
          <a:xfrm>
            <a:off x="6617304" y="3268384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0.43</a:t>
            </a:r>
            <a:endParaRPr lang="zh-CN" altLang="en-US" sz="1200" dirty="0"/>
          </a:p>
        </p:txBody>
      </p:sp>
      <p:sp>
        <p:nvSpPr>
          <p:cNvPr id="136" name="文本框 135"/>
          <p:cNvSpPr txBox="1"/>
          <p:nvPr/>
        </p:nvSpPr>
        <p:spPr>
          <a:xfrm>
            <a:off x="7474720" y="2174939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0.23</a:t>
            </a:r>
            <a:endParaRPr lang="zh-CN" altLang="en-US" sz="12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6590968" y="2200425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1.23</a:t>
            </a:r>
            <a:endParaRPr lang="zh-CN" altLang="en-US" sz="12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7474034" y="2551955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2.84</a:t>
            </a:r>
            <a:endParaRPr lang="zh-CN" altLang="en-US" sz="1200" dirty="0"/>
          </a:p>
        </p:txBody>
      </p:sp>
      <p:sp>
        <p:nvSpPr>
          <p:cNvPr id="139" name="文本框 138"/>
          <p:cNvSpPr txBox="1"/>
          <p:nvPr/>
        </p:nvSpPr>
        <p:spPr>
          <a:xfrm>
            <a:off x="7450281" y="2883888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0.73</a:t>
            </a:r>
            <a:endParaRPr lang="zh-CN" altLang="en-US" sz="1200" dirty="0"/>
          </a:p>
        </p:txBody>
      </p:sp>
      <p:sp>
        <p:nvSpPr>
          <p:cNvPr id="140" name="文本框 139"/>
          <p:cNvSpPr txBox="1"/>
          <p:nvPr/>
        </p:nvSpPr>
        <p:spPr>
          <a:xfrm>
            <a:off x="7062038" y="3270528"/>
            <a:ext cx="52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1.03</a:t>
            </a:r>
            <a:endParaRPr lang="zh-CN" altLang="en-US" sz="1200" dirty="0"/>
          </a:p>
        </p:txBody>
      </p:sp>
      <p:sp>
        <p:nvSpPr>
          <p:cNvPr id="141" name="文本框 140"/>
          <p:cNvSpPr txBox="1"/>
          <p:nvPr/>
        </p:nvSpPr>
        <p:spPr>
          <a:xfrm>
            <a:off x="6596886" y="2543885"/>
            <a:ext cx="466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0.78</a:t>
            </a:r>
            <a:endParaRPr lang="zh-CN" altLang="en-US" sz="1200" dirty="0"/>
          </a:p>
        </p:txBody>
      </p:sp>
      <p:sp>
        <p:nvSpPr>
          <p:cNvPr id="142" name="文本框 141"/>
          <p:cNvSpPr txBox="1"/>
          <p:nvPr/>
        </p:nvSpPr>
        <p:spPr>
          <a:xfrm>
            <a:off x="6608489" y="2899570"/>
            <a:ext cx="493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/>
              <a:t>1.23</a:t>
            </a:r>
            <a:endParaRPr lang="zh-CN" altLang="en-US" sz="1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5306669" y="3646652"/>
            <a:ext cx="1296000" cy="720000"/>
            <a:chOff x="6272309" y="3967976"/>
            <a:chExt cx="1502303" cy="812618"/>
          </a:xfrm>
        </p:grpSpPr>
        <p:grpSp>
          <p:nvGrpSpPr>
            <p:cNvPr id="165" name="组合 164"/>
            <p:cNvGrpSpPr/>
            <p:nvPr/>
          </p:nvGrpSpPr>
          <p:grpSpPr>
            <a:xfrm rot="5400000">
              <a:off x="6137124" y="4158940"/>
              <a:ext cx="811945" cy="430017"/>
              <a:chOff x="5976" y="3304"/>
              <a:chExt cx="991" cy="491"/>
            </a:xfrm>
          </p:grpSpPr>
          <p:sp>
            <p:nvSpPr>
              <p:cNvPr id="177" name="矩形 176"/>
              <p:cNvSpPr/>
              <p:nvPr/>
            </p:nvSpPr>
            <p:spPr>
              <a:xfrm rot="16200000">
                <a:off x="5978" y="3302"/>
                <a:ext cx="491" cy="4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16200000">
                <a:off x="6473" y="3302"/>
                <a:ext cx="491" cy="49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 rot="5400000">
              <a:off x="6567020" y="4158940"/>
              <a:ext cx="811945" cy="430017"/>
              <a:chOff x="5976" y="3304"/>
              <a:chExt cx="991" cy="491"/>
            </a:xfrm>
          </p:grpSpPr>
          <p:sp>
            <p:nvSpPr>
              <p:cNvPr id="173" name="矩形 172"/>
              <p:cNvSpPr/>
              <p:nvPr/>
            </p:nvSpPr>
            <p:spPr>
              <a:xfrm rot="16200000">
                <a:off x="5978" y="3302"/>
                <a:ext cx="491" cy="4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74" name="矩形 173"/>
              <p:cNvSpPr/>
              <p:nvPr/>
            </p:nvSpPr>
            <p:spPr>
              <a:xfrm rot="16200000">
                <a:off x="6473" y="3302"/>
                <a:ext cx="491" cy="49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 rot="5400000">
              <a:off x="6996915" y="4158940"/>
              <a:ext cx="811945" cy="430017"/>
              <a:chOff x="5976" y="3304"/>
              <a:chExt cx="991" cy="491"/>
            </a:xfrm>
          </p:grpSpPr>
          <p:sp>
            <p:nvSpPr>
              <p:cNvPr id="169" name="矩形 168"/>
              <p:cNvSpPr/>
              <p:nvPr/>
            </p:nvSpPr>
            <p:spPr>
              <a:xfrm rot="16200000">
                <a:off x="5978" y="3302"/>
                <a:ext cx="491" cy="4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70" name="矩形 169"/>
              <p:cNvSpPr/>
              <p:nvPr/>
            </p:nvSpPr>
            <p:spPr>
              <a:xfrm rot="16200000">
                <a:off x="6473" y="3302"/>
                <a:ext cx="491" cy="49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146" name="文本框 145"/>
            <p:cNvSpPr txBox="1"/>
            <p:nvPr/>
          </p:nvSpPr>
          <p:spPr>
            <a:xfrm>
              <a:off x="6704346" y="4402932"/>
              <a:ext cx="62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1.03</a:t>
              </a:r>
              <a:endParaRPr lang="zh-CN" altLang="en-US" sz="1200" dirty="0"/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6704346" y="4006569"/>
              <a:ext cx="62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1.83</a:t>
              </a:r>
              <a:endParaRPr lang="zh-CN" altLang="en-US" sz="1200" dirty="0"/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7100532" y="4005647"/>
              <a:ext cx="62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0.23</a:t>
              </a:r>
              <a:endParaRPr lang="zh-CN" altLang="en-US" sz="1200" dirty="0"/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6272310" y="4005647"/>
              <a:ext cx="62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1.23</a:t>
              </a:r>
              <a:endParaRPr lang="zh-CN" altLang="en-US" sz="1200" dirty="0"/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7152753" y="4403544"/>
              <a:ext cx="62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2.84</a:t>
              </a:r>
              <a:endParaRPr lang="zh-CN" altLang="en-US" sz="1200" dirty="0"/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6272309" y="4411262"/>
              <a:ext cx="62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0.78</a:t>
              </a:r>
              <a:endParaRPr lang="zh-CN" altLang="en-US" sz="1200" dirty="0"/>
            </a:p>
          </p:txBody>
        </p:sp>
      </p:grpSp>
      <p:sp>
        <p:nvSpPr>
          <p:cNvPr id="180" name="文本框 179"/>
          <p:cNvSpPr txBox="1"/>
          <p:nvPr/>
        </p:nvSpPr>
        <p:spPr>
          <a:xfrm>
            <a:off x="523783" y="4506326"/>
            <a:ext cx="67009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</a:rPr>
              <a:t>2.Reshape(embedding, </a:t>
            </a:r>
            <a:r>
              <a:rPr lang="en-US" altLang="zh-CN" sz="2100" dirty="0" err="1">
                <a:ea typeface="微软雅黑" panose="020B0503020204020204" charset="-122"/>
              </a:rPr>
              <a:t>embedding.order</a:t>
            </a:r>
            <a:r>
              <a:rPr lang="en-US" altLang="zh-CN" sz="2100" dirty="0">
                <a:ea typeface="微软雅黑" panose="020B0503020204020204" charset="-122"/>
              </a:rPr>
              <a:t>, </a:t>
            </a:r>
            <a:r>
              <a:rPr lang="en-US" altLang="zh-CN" sz="2100" dirty="0" err="1">
                <a:ea typeface="微软雅黑" panose="020B0503020204020204" charset="-122"/>
              </a:rPr>
              <a:t>dimSize</a:t>
            </a:r>
            <a:r>
              <a:rPr lang="en-US" altLang="zh-CN" sz="2100" dirty="0">
                <a:ea typeface="微软雅黑" panose="020B0503020204020204" charset="-122"/>
              </a:rPr>
              <a:t>);</a:t>
            </a:r>
            <a:endParaRPr lang="en-US" altLang="zh-CN" sz="30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639368" y="3747627"/>
            <a:ext cx="18040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embedding: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81" name="右箭头 80"/>
          <p:cNvSpPr/>
          <p:nvPr/>
        </p:nvSpPr>
        <p:spPr>
          <a:xfrm>
            <a:off x="3183807" y="3755221"/>
            <a:ext cx="381000" cy="413611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82" name="文本框 81"/>
          <p:cNvSpPr txBox="1"/>
          <p:nvPr/>
        </p:nvSpPr>
        <p:spPr>
          <a:xfrm>
            <a:off x="3726928" y="5222672"/>
            <a:ext cx="13124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reshape: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83" name="右箭头 82"/>
          <p:cNvSpPr/>
          <p:nvPr/>
        </p:nvSpPr>
        <p:spPr>
          <a:xfrm>
            <a:off x="3188286" y="5228742"/>
            <a:ext cx="381000" cy="413611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4970470" y="5294628"/>
            <a:ext cx="2592000" cy="360000"/>
            <a:chOff x="6092275" y="4914546"/>
            <a:chExt cx="2790412" cy="409167"/>
          </a:xfrm>
        </p:grpSpPr>
        <p:grpSp>
          <p:nvGrpSpPr>
            <p:cNvPr id="6" name="组合 5"/>
            <p:cNvGrpSpPr/>
            <p:nvPr/>
          </p:nvGrpSpPr>
          <p:grpSpPr>
            <a:xfrm>
              <a:off x="6092275" y="4914546"/>
              <a:ext cx="1477425" cy="408334"/>
              <a:chOff x="6092275" y="4914546"/>
              <a:chExt cx="1477425" cy="408334"/>
            </a:xfrm>
          </p:grpSpPr>
          <p:sp>
            <p:nvSpPr>
              <p:cNvPr id="195" name="矩形 194"/>
              <p:cNvSpPr/>
              <p:nvPr/>
            </p:nvSpPr>
            <p:spPr>
              <a:xfrm>
                <a:off x="6147615" y="4914546"/>
                <a:ext cx="430017" cy="40638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6577511" y="4914546"/>
                <a:ext cx="430017" cy="40638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7007406" y="4914546"/>
                <a:ext cx="430017" cy="40638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86" name="文本框 185"/>
              <p:cNvSpPr txBox="1"/>
              <p:nvPr/>
            </p:nvSpPr>
            <p:spPr>
              <a:xfrm>
                <a:off x="6524312" y="4953549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1.83</a:t>
                </a:r>
                <a:endParaRPr lang="zh-CN" altLang="en-US" sz="1200" dirty="0"/>
              </a:p>
            </p:txBody>
          </p:sp>
          <p:sp>
            <p:nvSpPr>
              <p:cNvPr id="187" name="文本框 186"/>
              <p:cNvSpPr txBox="1"/>
              <p:nvPr/>
            </p:nvSpPr>
            <p:spPr>
              <a:xfrm>
                <a:off x="6947841" y="4952626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/>
                  <a:t>0.23</a:t>
                </a:r>
                <a:endParaRPr lang="zh-CN" altLang="en-US" sz="1200" dirty="0"/>
              </a:p>
            </p:txBody>
          </p:sp>
          <p:sp>
            <p:nvSpPr>
              <p:cNvPr id="188" name="文本框 187"/>
              <p:cNvSpPr txBox="1"/>
              <p:nvPr/>
            </p:nvSpPr>
            <p:spPr>
              <a:xfrm>
                <a:off x="6092275" y="4952626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1.23</a:t>
                </a:r>
                <a:endParaRPr lang="zh-CN" altLang="en-US" sz="1200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380384" y="4916249"/>
              <a:ext cx="1502303" cy="407464"/>
              <a:chOff x="8485284" y="5320109"/>
              <a:chExt cx="1502303" cy="40746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540629" y="5320109"/>
                <a:ext cx="1289808" cy="406382"/>
                <a:chOff x="6147615" y="5320109"/>
                <a:chExt cx="1289808" cy="406382"/>
              </a:xfrm>
            </p:grpSpPr>
            <p:sp>
              <p:nvSpPr>
                <p:cNvPr id="196" name="矩形 195"/>
                <p:cNvSpPr/>
                <p:nvPr/>
              </p:nvSpPr>
              <p:spPr>
                <a:xfrm>
                  <a:off x="6147615" y="5320109"/>
                  <a:ext cx="430017" cy="40638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6577511" y="5320109"/>
                  <a:ext cx="430017" cy="40638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7007406" y="5320109"/>
                  <a:ext cx="430017" cy="40638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</p:grpSp>
          <p:sp>
            <p:nvSpPr>
              <p:cNvPr id="185" name="文本框 184"/>
              <p:cNvSpPr txBox="1"/>
              <p:nvPr/>
            </p:nvSpPr>
            <p:spPr>
              <a:xfrm>
                <a:off x="8917321" y="5349912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1.03</a:t>
                </a:r>
                <a:endParaRPr lang="zh-CN" altLang="en-US" sz="1200" dirty="0"/>
              </a:p>
            </p:txBody>
          </p:sp>
          <p:sp>
            <p:nvSpPr>
              <p:cNvPr id="189" name="文本框 188"/>
              <p:cNvSpPr txBox="1"/>
              <p:nvPr/>
            </p:nvSpPr>
            <p:spPr>
              <a:xfrm>
                <a:off x="9365728" y="5353572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2.84</a:t>
                </a:r>
                <a:endParaRPr lang="zh-CN" altLang="en-US" sz="1200" dirty="0"/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8485284" y="5358242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0.78</a:t>
                </a:r>
                <a:endParaRPr lang="zh-CN" altLang="en-US" sz="1200" dirty="0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7978485" y="2159393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>
                <a:ea typeface="微软雅黑" panose="020B0503020204020204" charset="-122"/>
                <a:cs typeface="Arial" panose="020B0604020202020204" pitchFamily="34" charset="0"/>
              </a:rPr>
              <a:t>我</a:t>
            </a:r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7960363" y="2540540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>
                <a:ea typeface="微软雅黑" panose="020B0503020204020204" charset="-122"/>
                <a:cs typeface="Arial" panose="020B0604020202020204" pitchFamily="34" charset="0"/>
              </a:rPr>
              <a:t>喜欢</a:t>
            </a:r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7953389" y="2860805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>
                <a:ea typeface="微软雅黑" panose="020B0503020204020204" charset="-122"/>
                <a:cs typeface="Arial" panose="020B0604020202020204" pitchFamily="34" charset="0"/>
              </a:rPr>
              <a:t>你</a:t>
            </a:r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7949973" y="3242305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>
                <a:ea typeface="微软雅黑" panose="020B0503020204020204" charset="-122"/>
                <a:cs typeface="Arial" panose="020B0604020202020204" pitchFamily="34" charset="0"/>
              </a:rPr>
              <a:t>他</a:t>
            </a:r>
            <a:endParaRPr lang="zh-CN" altLang="en-US" sz="1350"/>
          </a:p>
        </p:txBody>
      </p:sp>
      <p:sp>
        <p:nvSpPr>
          <p:cNvPr id="87" name="矩形 86"/>
          <p:cNvSpPr/>
          <p:nvPr/>
        </p:nvSpPr>
        <p:spPr>
          <a:xfrm>
            <a:off x="7953389" y="1778247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>
                <a:ea typeface="微软雅黑" panose="020B0503020204020204" charset="-122"/>
                <a:cs typeface="Arial" panose="020B0604020202020204" pitchFamily="34" charset="0"/>
              </a:rPr>
              <a:t>起始符</a:t>
            </a:r>
            <a:endParaRPr lang="zh-CN" altLang="en-US" sz="1350"/>
          </a:p>
        </p:txBody>
      </p:sp>
      <p:sp>
        <p:nvSpPr>
          <p:cNvPr id="88" name="文本框 87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90" name="直接连接符 89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组合 274"/>
          <p:cNvGrpSpPr/>
          <p:nvPr/>
        </p:nvGrpSpPr>
        <p:grpSpPr>
          <a:xfrm>
            <a:off x="2183649" y="4929917"/>
            <a:ext cx="1085850" cy="271463"/>
            <a:chOff x="1344" y="8008"/>
            <a:chExt cx="2280" cy="5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76" name="组合 275"/>
            <p:cNvGrpSpPr/>
            <p:nvPr/>
          </p:nvGrpSpPr>
          <p:grpSpPr>
            <a:xfrm>
              <a:off x="1344" y="8008"/>
              <a:ext cx="1710" cy="570"/>
              <a:chOff x="7517" y="4733"/>
              <a:chExt cx="1710" cy="570"/>
            </a:xfrm>
            <a:grpFill/>
          </p:grpSpPr>
          <p:sp>
            <p:nvSpPr>
              <p:cNvPr id="278" name="矩形 277"/>
              <p:cNvSpPr/>
              <p:nvPr/>
            </p:nvSpPr>
            <p:spPr>
              <a:xfrm rot="21600000">
                <a:off x="751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79" name="矩形 278"/>
              <p:cNvSpPr/>
              <p:nvPr/>
            </p:nvSpPr>
            <p:spPr>
              <a:xfrm rot="21600000">
                <a:off x="808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80" name="矩形 279"/>
              <p:cNvSpPr/>
              <p:nvPr/>
            </p:nvSpPr>
            <p:spPr>
              <a:xfrm rot="21600000">
                <a:off x="865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277" name="矩形 276"/>
            <p:cNvSpPr/>
            <p:nvPr/>
          </p:nvSpPr>
          <p:spPr>
            <a:xfrm rot="21600000">
              <a:off x="3054" y="8008"/>
              <a:ext cx="570" cy="571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5"/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2069349" y="4815617"/>
            <a:ext cx="1085850" cy="271463"/>
            <a:chOff x="1344" y="8008"/>
            <a:chExt cx="2280" cy="5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70" name="组合 269"/>
            <p:cNvGrpSpPr/>
            <p:nvPr/>
          </p:nvGrpSpPr>
          <p:grpSpPr>
            <a:xfrm>
              <a:off x="1344" y="8008"/>
              <a:ext cx="1710" cy="570"/>
              <a:chOff x="7517" y="4733"/>
              <a:chExt cx="1710" cy="570"/>
            </a:xfrm>
            <a:grpFill/>
          </p:grpSpPr>
          <p:sp>
            <p:nvSpPr>
              <p:cNvPr id="272" name="矩形 271"/>
              <p:cNvSpPr/>
              <p:nvPr/>
            </p:nvSpPr>
            <p:spPr>
              <a:xfrm rot="21600000">
                <a:off x="751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73" name="矩形 272"/>
              <p:cNvSpPr/>
              <p:nvPr/>
            </p:nvSpPr>
            <p:spPr>
              <a:xfrm rot="21600000">
                <a:off x="808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74" name="矩形 273"/>
              <p:cNvSpPr/>
              <p:nvPr/>
            </p:nvSpPr>
            <p:spPr>
              <a:xfrm rot="21600000">
                <a:off x="865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271" name="矩形 270"/>
            <p:cNvSpPr/>
            <p:nvPr/>
          </p:nvSpPr>
          <p:spPr>
            <a:xfrm rot="21600000">
              <a:off x="3054" y="8008"/>
              <a:ext cx="570" cy="571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5"/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670000" y="2471059"/>
            <a:ext cx="1539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err="1">
                <a:ea typeface="微软雅黑" panose="020B0503020204020204" charset="-122"/>
                <a:cs typeface="Arial" panose="020B0604020202020204" pitchFamily="34" charset="0"/>
              </a:rPr>
              <a:t>hiddenW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13543" y="1785364"/>
            <a:ext cx="2592000" cy="360000"/>
            <a:chOff x="6092275" y="4914546"/>
            <a:chExt cx="2790412" cy="409167"/>
          </a:xfrm>
        </p:grpSpPr>
        <p:grpSp>
          <p:nvGrpSpPr>
            <p:cNvPr id="6" name="组合 5"/>
            <p:cNvGrpSpPr/>
            <p:nvPr/>
          </p:nvGrpSpPr>
          <p:grpSpPr>
            <a:xfrm>
              <a:off x="6092275" y="4914546"/>
              <a:ext cx="1450081" cy="408334"/>
              <a:chOff x="6092275" y="4914546"/>
              <a:chExt cx="1450081" cy="408334"/>
            </a:xfrm>
          </p:grpSpPr>
          <p:sp>
            <p:nvSpPr>
              <p:cNvPr id="195" name="矩形 194"/>
              <p:cNvSpPr/>
              <p:nvPr/>
            </p:nvSpPr>
            <p:spPr>
              <a:xfrm>
                <a:off x="6147615" y="4914546"/>
                <a:ext cx="430017" cy="40638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6577511" y="4914546"/>
                <a:ext cx="430017" cy="40638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7007406" y="4914546"/>
                <a:ext cx="430017" cy="40638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86" name="文本框 185"/>
              <p:cNvSpPr txBox="1"/>
              <p:nvPr/>
            </p:nvSpPr>
            <p:spPr>
              <a:xfrm>
                <a:off x="6524312" y="4953549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1.83</a:t>
                </a:r>
                <a:endParaRPr lang="zh-CN" altLang="en-US" sz="1200" dirty="0"/>
              </a:p>
            </p:txBody>
          </p:sp>
          <p:sp>
            <p:nvSpPr>
              <p:cNvPr id="187" name="文本框 186"/>
              <p:cNvSpPr txBox="1"/>
              <p:nvPr/>
            </p:nvSpPr>
            <p:spPr>
              <a:xfrm>
                <a:off x="6920497" y="4952626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/>
                  <a:t>0.23</a:t>
                </a:r>
                <a:endParaRPr lang="zh-CN" altLang="en-US" sz="1200" dirty="0"/>
              </a:p>
            </p:txBody>
          </p:sp>
          <p:sp>
            <p:nvSpPr>
              <p:cNvPr id="188" name="文本框 187"/>
              <p:cNvSpPr txBox="1"/>
              <p:nvPr/>
            </p:nvSpPr>
            <p:spPr>
              <a:xfrm>
                <a:off x="6092275" y="4952626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1.23</a:t>
                </a:r>
                <a:endParaRPr lang="zh-CN" altLang="en-US" sz="1200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380384" y="4916249"/>
              <a:ext cx="1502303" cy="407464"/>
              <a:chOff x="8485284" y="5320109"/>
              <a:chExt cx="1502303" cy="40746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540629" y="5320109"/>
                <a:ext cx="1289808" cy="406382"/>
                <a:chOff x="6147615" y="5320109"/>
                <a:chExt cx="1289808" cy="406382"/>
              </a:xfrm>
            </p:grpSpPr>
            <p:sp>
              <p:nvSpPr>
                <p:cNvPr id="196" name="矩形 195"/>
                <p:cNvSpPr/>
                <p:nvPr/>
              </p:nvSpPr>
              <p:spPr>
                <a:xfrm>
                  <a:off x="6147615" y="5320109"/>
                  <a:ext cx="430017" cy="40638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6577511" y="5320109"/>
                  <a:ext cx="430017" cy="40638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7007406" y="5320109"/>
                  <a:ext cx="430017" cy="40638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</p:grpSp>
          <p:sp>
            <p:nvSpPr>
              <p:cNvPr id="185" name="文本框 184"/>
              <p:cNvSpPr txBox="1"/>
              <p:nvPr/>
            </p:nvSpPr>
            <p:spPr>
              <a:xfrm>
                <a:off x="8917321" y="5349912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1.03</a:t>
                </a:r>
                <a:endParaRPr lang="zh-CN" altLang="en-US" sz="1200" dirty="0"/>
              </a:p>
            </p:txBody>
          </p:sp>
          <p:sp>
            <p:nvSpPr>
              <p:cNvPr id="189" name="文本框 188"/>
              <p:cNvSpPr txBox="1"/>
              <p:nvPr/>
            </p:nvSpPr>
            <p:spPr>
              <a:xfrm>
                <a:off x="9365728" y="5353572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2.84</a:t>
                </a:r>
                <a:endParaRPr lang="zh-CN" altLang="en-US" sz="1200" dirty="0"/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8485284" y="5358242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0.78</a:t>
                </a:r>
                <a:endParaRPr lang="zh-CN" altLang="en-US" sz="1200" dirty="0"/>
              </a:p>
            </p:txBody>
          </p:sp>
        </p:grpSp>
      </p:grpSp>
      <p:sp>
        <p:nvSpPr>
          <p:cNvPr id="82" name="文本框 81"/>
          <p:cNvSpPr txBox="1"/>
          <p:nvPr/>
        </p:nvSpPr>
        <p:spPr>
          <a:xfrm>
            <a:off x="670000" y="1728001"/>
            <a:ext cx="13124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reshape: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55049" y="2460337"/>
            <a:ext cx="1314450" cy="1859756"/>
            <a:chOff x="7637320" y="1140360"/>
            <a:chExt cx="1752600" cy="2479675"/>
          </a:xfrm>
        </p:grpSpPr>
        <p:grpSp>
          <p:nvGrpSpPr>
            <p:cNvPr id="224" name="组合 223"/>
            <p:cNvGrpSpPr/>
            <p:nvPr/>
          </p:nvGrpSpPr>
          <p:grpSpPr>
            <a:xfrm>
              <a:off x="7942120" y="1445160"/>
              <a:ext cx="1447800" cy="2174875"/>
              <a:chOff x="14805" y="2560"/>
              <a:chExt cx="2280" cy="3425"/>
            </a:xfrm>
            <a:solidFill>
              <a:schemeClr val="accent2">
                <a:lumMod val="20000"/>
                <a:lumOff val="80000"/>
              </a:schemeClr>
            </a:solidFill>
          </p:grpSpPr>
          <p:grpSp>
            <p:nvGrpSpPr>
              <p:cNvPr id="225" name="组合 224"/>
              <p:cNvGrpSpPr/>
              <p:nvPr/>
            </p:nvGrpSpPr>
            <p:grpSpPr>
              <a:xfrm>
                <a:off x="14805" y="2560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245" name="组合 244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58" name="组合 257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60" name="矩形 259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61" name="矩形 260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62" name="矩形 261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59" name="矩形 258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46" name="组合 245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53" name="组合 252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55" name="矩形 254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56" name="矩形 255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57" name="矩形 256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54" name="矩形 253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47" name="组合 246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48" name="组合 247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50" name="矩形 249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51" name="矩形 250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52" name="矩形 251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49" name="矩形 248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  <p:grpSp>
            <p:nvGrpSpPr>
              <p:cNvPr id="226" name="组合 225"/>
              <p:cNvGrpSpPr/>
              <p:nvPr/>
            </p:nvGrpSpPr>
            <p:grpSpPr>
              <a:xfrm>
                <a:off x="14805" y="4273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227" name="组合 226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40" name="组合 239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42" name="矩形 241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43" name="矩形 242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44" name="矩形 243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41" name="矩形 240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28" name="组合 227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35" name="组合 234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37" name="矩形 236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38" name="矩形 237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39" name="矩形 238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36" name="矩形 235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29" name="组合 228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30" name="组合 229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32" name="矩形 231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33" name="矩形 232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34" name="矩形 233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31" name="矩形 230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</p:grpSp>
        <p:grpSp>
          <p:nvGrpSpPr>
            <p:cNvPr id="163" name="组合 162"/>
            <p:cNvGrpSpPr/>
            <p:nvPr/>
          </p:nvGrpSpPr>
          <p:grpSpPr>
            <a:xfrm>
              <a:off x="7789720" y="1292760"/>
              <a:ext cx="1447800" cy="2174875"/>
              <a:chOff x="14805" y="2560"/>
              <a:chExt cx="2280" cy="3425"/>
            </a:xfrm>
            <a:solidFill>
              <a:schemeClr val="accent2">
                <a:lumMod val="20000"/>
                <a:lumOff val="80000"/>
              </a:schemeClr>
            </a:solidFill>
          </p:grpSpPr>
          <p:grpSp>
            <p:nvGrpSpPr>
              <p:cNvPr id="164" name="组合 163"/>
              <p:cNvGrpSpPr/>
              <p:nvPr/>
            </p:nvGrpSpPr>
            <p:grpSpPr>
              <a:xfrm>
                <a:off x="14805" y="2560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206" name="组合 205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19" name="组合 218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21" name="矩形 220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22" name="矩形 221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23" name="矩形 222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20" name="矩形 219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07" name="组合 206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14" name="组合 213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16" name="矩形 215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17" name="矩形 216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18" name="矩形 217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15" name="矩形 214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08" name="组合 207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09" name="组合 208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11" name="矩形 210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12" name="矩形 211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13" name="矩形 212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10" name="矩形 209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  <p:grpSp>
            <p:nvGrpSpPr>
              <p:cNvPr id="168" name="组合 167"/>
              <p:cNvGrpSpPr/>
              <p:nvPr/>
            </p:nvGrpSpPr>
            <p:grpSpPr>
              <a:xfrm>
                <a:off x="14805" y="4273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171" name="组合 170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01" name="组合 200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03" name="矩形 202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04" name="矩形 203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05" name="矩形 204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02" name="矩形 201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172" name="组合 171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98" name="矩形 197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99" name="矩形 198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00" name="矩形 199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97" name="矩形 196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175" name="组合 174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81" name="矩形 180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82" name="矩形 181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83" name="矩形 182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79" name="矩形 178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</p:grpSp>
        <p:grpSp>
          <p:nvGrpSpPr>
            <p:cNvPr id="84" name="组合 83"/>
            <p:cNvGrpSpPr/>
            <p:nvPr/>
          </p:nvGrpSpPr>
          <p:grpSpPr>
            <a:xfrm>
              <a:off x="7637320" y="1140360"/>
              <a:ext cx="1447800" cy="2174875"/>
              <a:chOff x="14805" y="2560"/>
              <a:chExt cx="2280" cy="3425"/>
            </a:xfrm>
            <a:solidFill>
              <a:schemeClr val="accent2">
                <a:lumMod val="20000"/>
                <a:lumOff val="80000"/>
              </a:schemeClr>
            </a:solidFill>
          </p:grpSpPr>
          <p:grpSp>
            <p:nvGrpSpPr>
              <p:cNvPr id="85" name="组合 84"/>
              <p:cNvGrpSpPr/>
              <p:nvPr/>
            </p:nvGrpSpPr>
            <p:grpSpPr>
              <a:xfrm>
                <a:off x="14805" y="2560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105" name="组合 104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57" name="组合 156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60" name="矩形 159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61" name="矩形 160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62" name="矩形 161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59" name="矩形 158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106" name="组合 105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48" name="组合 147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51" name="矩形 150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52" name="矩形 151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56" name="矩形 155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50" name="矩形 149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107" name="组合 106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44" name="矩形 143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45" name="矩形 144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47" name="矩形 146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43" name="矩形 142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  <p:grpSp>
            <p:nvGrpSpPr>
              <p:cNvPr id="86" name="组合 85"/>
              <p:cNvGrpSpPr/>
              <p:nvPr/>
            </p:nvGrpSpPr>
            <p:grpSpPr>
              <a:xfrm>
                <a:off x="14805" y="4273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00" name="组合 99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02" name="矩形 101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03" name="矩形 102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04" name="矩形 103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01" name="矩形 100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88" name="组合 87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97" name="矩形 96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98" name="矩形 97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99" name="矩形 98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96" name="矩形 95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89" name="组合 88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90" name="组合 89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92" name="矩形 91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93" name="矩形 92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94" name="矩形 93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91" name="矩形 90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</p:grpSp>
      </p:grpSp>
      <p:sp>
        <p:nvSpPr>
          <p:cNvPr id="9" name="矩形 8"/>
          <p:cNvSpPr/>
          <p:nvPr/>
        </p:nvSpPr>
        <p:spPr>
          <a:xfrm>
            <a:off x="4027110" y="2846575"/>
            <a:ext cx="45913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</a:rPr>
              <a:t>3.MMul</a:t>
            </a:r>
            <a:r>
              <a:rPr lang="en-US" altLang="zh-CN" sz="2100" dirty="0">
                <a:solidFill>
                  <a:srgbClr val="000000"/>
                </a:solidFill>
                <a:ea typeface="微软雅黑" panose="020B0503020204020204" charset="-122"/>
              </a:rPr>
              <a:t>(reshape, </a:t>
            </a:r>
            <a:r>
              <a:rPr lang="en-US" altLang="zh-CN" sz="2100" dirty="0" err="1">
                <a:solidFill>
                  <a:srgbClr val="000000"/>
                </a:solidFill>
                <a:ea typeface="微软雅黑" panose="020B0503020204020204" charset="-122"/>
              </a:rPr>
              <a:t>hiddenW</a:t>
            </a:r>
            <a:r>
              <a:rPr lang="en-US" altLang="zh-CN" sz="2100" dirty="0">
                <a:solidFill>
                  <a:srgbClr val="000000"/>
                </a:solidFill>
                <a:ea typeface="微软雅黑" panose="020B0503020204020204" charset="-122"/>
              </a:rPr>
              <a:t>) </a:t>
            </a:r>
            <a:r>
              <a:rPr lang="en-US" altLang="zh-CN" sz="2100" dirty="0">
                <a:solidFill>
                  <a:srgbClr val="008080"/>
                </a:solidFill>
                <a:ea typeface="微软雅黑" panose="020B0503020204020204" charset="-122"/>
              </a:rPr>
              <a:t>+</a:t>
            </a:r>
            <a:r>
              <a:rPr lang="en-US" altLang="zh-CN" sz="2100" dirty="0">
                <a:solidFill>
                  <a:srgbClr val="000000"/>
                </a:solidFill>
                <a:ea typeface="微软雅黑" panose="020B0503020204020204" charset="-122"/>
              </a:rPr>
              <a:t> </a:t>
            </a:r>
            <a:r>
              <a:rPr lang="en-US" altLang="zh-CN" sz="2100" dirty="0" err="1">
                <a:solidFill>
                  <a:srgbClr val="000000"/>
                </a:solidFill>
                <a:ea typeface="微软雅黑" panose="020B0503020204020204" charset="-122"/>
              </a:rPr>
              <a:t>hiddenB</a:t>
            </a:r>
            <a:endParaRPr lang="zh-CN" altLang="en-US" sz="2100" dirty="0">
              <a:ea typeface="微软雅黑" panose="020B0503020204020204" charset="-122"/>
            </a:endParaRPr>
          </a:p>
        </p:txBody>
      </p:sp>
      <p:grpSp>
        <p:nvGrpSpPr>
          <p:cNvPr id="263" name="组合 262"/>
          <p:cNvGrpSpPr/>
          <p:nvPr/>
        </p:nvGrpSpPr>
        <p:grpSpPr>
          <a:xfrm>
            <a:off x="1955049" y="4701317"/>
            <a:ext cx="1085850" cy="271463"/>
            <a:chOff x="1344" y="8008"/>
            <a:chExt cx="2280" cy="5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64" name="组合 263"/>
            <p:cNvGrpSpPr/>
            <p:nvPr/>
          </p:nvGrpSpPr>
          <p:grpSpPr>
            <a:xfrm>
              <a:off x="1344" y="8008"/>
              <a:ext cx="1710" cy="570"/>
              <a:chOff x="7517" y="4733"/>
              <a:chExt cx="1710" cy="570"/>
            </a:xfrm>
            <a:grpFill/>
          </p:grpSpPr>
          <p:sp>
            <p:nvSpPr>
              <p:cNvPr id="266" name="矩形 265"/>
              <p:cNvSpPr/>
              <p:nvPr/>
            </p:nvSpPr>
            <p:spPr>
              <a:xfrm rot="21600000">
                <a:off x="751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67" name="矩形 266"/>
              <p:cNvSpPr/>
              <p:nvPr/>
            </p:nvSpPr>
            <p:spPr>
              <a:xfrm rot="21600000">
                <a:off x="808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68" name="矩形 267"/>
              <p:cNvSpPr/>
              <p:nvPr/>
            </p:nvSpPr>
            <p:spPr>
              <a:xfrm rot="21600000">
                <a:off x="865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265" name="矩形 264"/>
            <p:cNvSpPr/>
            <p:nvPr/>
          </p:nvSpPr>
          <p:spPr>
            <a:xfrm rot="21600000">
              <a:off x="3054" y="8008"/>
              <a:ext cx="570" cy="571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5"/>
            </a:p>
          </p:txBody>
        </p:sp>
      </p:grpSp>
      <p:sp>
        <p:nvSpPr>
          <p:cNvPr id="281" name="文本框 280"/>
          <p:cNvSpPr txBox="1"/>
          <p:nvPr/>
        </p:nvSpPr>
        <p:spPr>
          <a:xfrm>
            <a:off x="671387" y="4650752"/>
            <a:ext cx="1539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err="1">
                <a:ea typeface="微软雅黑" panose="020B0503020204020204" charset="-122"/>
                <a:cs typeface="Arial" panose="020B0604020202020204" pitchFamily="34" charset="0"/>
              </a:rPr>
              <a:t>hiddenB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2226512" y="5409480"/>
            <a:ext cx="8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ea typeface="微软雅黑" panose="020B0503020204020204" charset="-122"/>
                <a:cs typeface="Arial" panose="020B0604020202020204" pitchFamily="34" charset="0"/>
              </a:rPr>
              <a:t>nlayer</a:t>
            </a:r>
            <a:endParaRPr lang="en-US" altLang="zh-CN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/>
        </p:nvSpPr>
        <p:spPr>
          <a:xfrm>
            <a:off x="5199625" y="3525196"/>
            <a:ext cx="11266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hidden: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00" name="右箭头 299"/>
          <p:cNvSpPr/>
          <p:nvPr/>
        </p:nvSpPr>
        <p:spPr>
          <a:xfrm>
            <a:off x="4718726" y="3519345"/>
            <a:ext cx="381000" cy="413611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2" name="左大括号 11"/>
          <p:cNvSpPr/>
          <p:nvPr/>
        </p:nvSpPr>
        <p:spPr>
          <a:xfrm rot="16200000">
            <a:off x="2479239" y="4651990"/>
            <a:ext cx="226864" cy="1353656"/>
          </a:xfrm>
          <a:prstGeom prst="leftBrace">
            <a:avLst>
              <a:gd name="adj1" fmla="val 3127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1" name="矩形 300"/>
          <p:cNvSpPr/>
          <p:nvPr/>
        </p:nvSpPr>
        <p:spPr>
          <a:xfrm>
            <a:off x="4053862" y="4244926"/>
            <a:ext cx="27457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</a:rPr>
              <a:t>4.HardTanH(hidden)</a:t>
            </a:r>
            <a:endParaRPr lang="zh-CN" altLang="en-US" sz="2100" dirty="0">
              <a:ea typeface="微软雅黑" panose="020B0503020204020204" charset="-122"/>
            </a:endParaRPr>
          </a:p>
        </p:txBody>
      </p:sp>
      <p:grpSp>
        <p:nvGrpSpPr>
          <p:cNvPr id="302" name="组合 301"/>
          <p:cNvGrpSpPr/>
          <p:nvPr/>
        </p:nvGrpSpPr>
        <p:grpSpPr>
          <a:xfrm>
            <a:off x="6541721" y="3585672"/>
            <a:ext cx="1085850" cy="271463"/>
            <a:chOff x="1344" y="8008"/>
            <a:chExt cx="2280" cy="570"/>
          </a:xfrm>
          <a:solidFill>
            <a:schemeClr val="accent6">
              <a:lumMod val="40000"/>
              <a:lumOff val="60000"/>
            </a:schemeClr>
          </a:solidFill>
        </p:grpSpPr>
        <p:grpSp>
          <p:nvGrpSpPr>
            <p:cNvPr id="303" name="组合 302"/>
            <p:cNvGrpSpPr/>
            <p:nvPr/>
          </p:nvGrpSpPr>
          <p:grpSpPr>
            <a:xfrm>
              <a:off x="1344" y="8008"/>
              <a:ext cx="1710" cy="570"/>
              <a:chOff x="7517" y="4733"/>
              <a:chExt cx="1710" cy="570"/>
            </a:xfrm>
            <a:grpFill/>
          </p:grpSpPr>
          <p:sp>
            <p:nvSpPr>
              <p:cNvPr id="305" name="矩形 304"/>
              <p:cNvSpPr/>
              <p:nvPr/>
            </p:nvSpPr>
            <p:spPr>
              <a:xfrm rot="21600000">
                <a:off x="751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306" name="矩形 305"/>
              <p:cNvSpPr/>
              <p:nvPr/>
            </p:nvSpPr>
            <p:spPr>
              <a:xfrm rot="21600000">
                <a:off x="808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307" name="矩形 306"/>
              <p:cNvSpPr/>
              <p:nvPr/>
            </p:nvSpPr>
            <p:spPr>
              <a:xfrm rot="21600000">
                <a:off x="865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304" name="矩形 303"/>
            <p:cNvSpPr/>
            <p:nvPr/>
          </p:nvSpPr>
          <p:spPr>
            <a:xfrm rot="21600000">
              <a:off x="3054" y="8008"/>
              <a:ext cx="570" cy="571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5"/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74" name="图片 17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77" name="直接连接符 176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组合 274"/>
          <p:cNvGrpSpPr/>
          <p:nvPr/>
        </p:nvGrpSpPr>
        <p:grpSpPr>
          <a:xfrm>
            <a:off x="2183649" y="4929917"/>
            <a:ext cx="1085850" cy="271463"/>
            <a:chOff x="1344" y="8008"/>
            <a:chExt cx="2280" cy="5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76" name="组合 275"/>
            <p:cNvGrpSpPr/>
            <p:nvPr/>
          </p:nvGrpSpPr>
          <p:grpSpPr>
            <a:xfrm>
              <a:off x="1344" y="8008"/>
              <a:ext cx="1710" cy="570"/>
              <a:chOff x="7517" y="4733"/>
              <a:chExt cx="1710" cy="570"/>
            </a:xfrm>
            <a:grpFill/>
          </p:grpSpPr>
          <p:sp>
            <p:nvSpPr>
              <p:cNvPr id="278" name="矩形 277"/>
              <p:cNvSpPr/>
              <p:nvPr/>
            </p:nvSpPr>
            <p:spPr>
              <a:xfrm rot="21600000">
                <a:off x="751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79" name="矩形 278"/>
              <p:cNvSpPr/>
              <p:nvPr/>
            </p:nvSpPr>
            <p:spPr>
              <a:xfrm rot="21600000">
                <a:off x="808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80" name="矩形 279"/>
              <p:cNvSpPr/>
              <p:nvPr/>
            </p:nvSpPr>
            <p:spPr>
              <a:xfrm rot="21600000">
                <a:off x="865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277" name="矩形 276"/>
            <p:cNvSpPr/>
            <p:nvPr/>
          </p:nvSpPr>
          <p:spPr>
            <a:xfrm rot="21600000">
              <a:off x="3054" y="8008"/>
              <a:ext cx="570" cy="571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5"/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2069349" y="4815617"/>
            <a:ext cx="1085850" cy="271463"/>
            <a:chOff x="1344" y="8008"/>
            <a:chExt cx="2280" cy="5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70" name="组合 269"/>
            <p:cNvGrpSpPr/>
            <p:nvPr/>
          </p:nvGrpSpPr>
          <p:grpSpPr>
            <a:xfrm>
              <a:off x="1344" y="8008"/>
              <a:ext cx="1710" cy="570"/>
              <a:chOff x="7517" y="4733"/>
              <a:chExt cx="1710" cy="570"/>
            </a:xfrm>
            <a:grpFill/>
          </p:grpSpPr>
          <p:sp>
            <p:nvSpPr>
              <p:cNvPr id="272" name="矩形 271"/>
              <p:cNvSpPr/>
              <p:nvPr/>
            </p:nvSpPr>
            <p:spPr>
              <a:xfrm rot="21600000">
                <a:off x="751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73" name="矩形 272"/>
              <p:cNvSpPr/>
              <p:nvPr/>
            </p:nvSpPr>
            <p:spPr>
              <a:xfrm rot="21600000">
                <a:off x="808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74" name="矩形 273"/>
              <p:cNvSpPr/>
              <p:nvPr/>
            </p:nvSpPr>
            <p:spPr>
              <a:xfrm rot="21600000">
                <a:off x="865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271" name="矩形 270"/>
            <p:cNvSpPr/>
            <p:nvPr/>
          </p:nvSpPr>
          <p:spPr>
            <a:xfrm rot="21600000">
              <a:off x="3054" y="8008"/>
              <a:ext cx="570" cy="571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5"/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670000" y="2471059"/>
            <a:ext cx="1539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err="1">
                <a:ea typeface="微软雅黑" panose="020B0503020204020204" charset="-122"/>
                <a:cs typeface="Arial" panose="020B0604020202020204" pitchFamily="34" charset="0"/>
              </a:rPr>
              <a:t>hiddenW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13543" y="1785364"/>
            <a:ext cx="2592000" cy="360000"/>
            <a:chOff x="6092275" y="4914546"/>
            <a:chExt cx="2790412" cy="409167"/>
          </a:xfrm>
        </p:grpSpPr>
        <p:grpSp>
          <p:nvGrpSpPr>
            <p:cNvPr id="6" name="组合 5"/>
            <p:cNvGrpSpPr/>
            <p:nvPr/>
          </p:nvGrpSpPr>
          <p:grpSpPr>
            <a:xfrm>
              <a:off x="6092275" y="4914546"/>
              <a:ext cx="1450081" cy="408334"/>
              <a:chOff x="6092275" y="4914546"/>
              <a:chExt cx="1450081" cy="408334"/>
            </a:xfrm>
          </p:grpSpPr>
          <p:sp>
            <p:nvSpPr>
              <p:cNvPr id="195" name="矩形 194"/>
              <p:cNvSpPr/>
              <p:nvPr/>
            </p:nvSpPr>
            <p:spPr>
              <a:xfrm>
                <a:off x="6147615" y="4914546"/>
                <a:ext cx="430017" cy="40638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6577511" y="4914546"/>
                <a:ext cx="430017" cy="40638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7007406" y="4914546"/>
                <a:ext cx="430017" cy="40638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86" name="文本框 185"/>
              <p:cNvSpPr txBox="1"/>
              <p:nvPr/>
            </p:nvSpPr>
            <p:spPr>
              <a:xfrm>
                <a:off x="6524312" y="4953549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1.83</a:t>
                </a:r>
                <a:endParaRPr lang="zh-CN" altLang="en-US" sz="1200" dirty="0"/>
              </a:p>
            </p:txBody>
          </p:sp>
          <p:sp>
            <p:nvSpPr>
              <p:cNvPr id="187" name="文本框 186"/>
              <p:cNvSpPr txBox="1"/>
              <p:nvPr/>
            </p:nvSpPr>
            <p:spPr>
              <a:xfrm>
                <a:off x="6920497" y="4952626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/>
                  <a:t>0.23</a:t>
                </a:r>
                <a:endParaRPr lang="zh-CN" altLang="en-US" sz="1200" dirty="0"/>
              </a:p>
            </p:txBody>
          </p:sp>
          <p:sp>
            <p:nvSpPr>
              <p:cNvPr id="188" name="文本框 187"/>
              <p:cNvSpPr txBox="1"/>
              <p:nvPr/>
            </p:nvSpPr>
            <p:spPr>
              <a:xfrm>
                <a:off x="6092275" y="4952626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1.23</a:t>
                </a:r>
                <a:endParaRPr lang="zh-CN" altLang="en-US" sz="1200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380384" y="4916249"/>
              <a:ext cx="1502303" cy="407464"/>
              <a:chOff x="8485284" y="5320109"/>
              <a:chExt cx="1502303" cy="40746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540629" y="5320109"/>
                <a:ext cx="1289808" cy="406382"/>
                <a:chOff x="6147615" y="5320109"/>
                <a:chExt cx="1289808" cy="406382"/>
              </a:xfrm>
            </p:grpSpPr>
            <p:sp>
              <p:nvSpPr>
                <p:cNvPr id="196" name="矩形 195"/>
                <p:cNvSpPr/>
                <p:nvPr/>
              </p:nvSpPr>
              <p:spPr>
                <a:xfrm>
                  <a:off x="6147615" y="5320109"/>
                  <a:ext cx="430017" cy="40638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6577511" y="5320109"/>
                  <a:ext cx="430017" cy="40638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7007406" y="5320109"/>
                  <a:ext cx="430017" cy="40638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</p:grpSp>
          <p:sp>
            <p:nvSpPr>
              <p:cNvPr id="185" name="文本框 184"/>
              <p:cNvSpPr txBox="1"/>
              <p:nvPr/>
            </p:nvSpPr>
            <p:spPr>
              <a:xfrm>
                <a:off x="8917321" y="5349912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1.03</a:t>
                </a:r>
                <a:endParaRPr lang="zh-CN" altLang="en-US" sz="1200" dirty="0"/>
              </a:p>
            </p:txBody>
          </p:sp>
          <p:sp>
            <p:nvSpPr>
              <p:cNvPr id="189" name="文本框 188"/>
              <p:cNvSpPr txBox="1"/>
              <p:nvPr/>
            </p:nvSpPr>
            <p:spPr>
              <a:xfrm>
                <a:off x="9365728" y="5353572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2.84</a:t>
                </a:r>
                <a:endParaRPr lang="zh-CN" altLang="en-US" sz="1200" dirty="0"/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8485284" y="5358242"/>
                <a:ext cx="621859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0.78</a:t>
                </a:r>
                <a:endParaRPr lang="zh-CN" altLang="en-US" sz="1200" dirty="0"/>
              </a:p>
            </p:txBody>
          </p:sp>
        </p:grpSp>
      </p:grpSp>
      <p:sp>
        <p:nvSpPr>
          <p:cNvPr id="82" name="文本框 81"/>
          <p:cNvSpPr txBox="1"/>
          <p:nvPr/>
        </p:nvSpPr>
        <p:spPr>
          <a:xfrm>
            <a:off x="670000" y="1728001"/>
            <a:ext cx="13124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reshape: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55049" y="2460337"/>
            <a:ext cx="1314450" cy="1859756"/>
            <a:chOff x="7637320" y="1140360"/>
            <a:chExt cx="1752600" cy="2479675"/>
          </a:xfrm>
        </p:grpSpPr>
        <p:grpSp>
          <p:nvGrpSpPr>
            <p:cNvPr id="224" name="组合 223"/>
            <p:cNvGrpSpPr/>
            <p:nvPr/>
          </p:nvGrpSpPr>
          <p:grpSpPr>
            <a:xfrm>
              <a:off x="7942120" y="1445160"/>
              <a:ext cx="1447800" cy="2174875"/>
              <a:chOff x="14805" y="2560"/>
              <a:chExt cx="2280" cy="3425"/>
            </a:xfrm>
            <a:solidFill>
              <a:schemeClr val="accent2">
                <a:lumMod val="20000"/>
                <a:lumOff val="80000"/>
              </a:schemeClr>
            </a:solidFill>
          </p:grpSpPr>
          <p:grpSp>
            <p:nvGrpSpPr>
              <p:cNvPr id="225" name="组合 224"/>
              <p:cNvGrpSpPr/>
              <p:nvPr/>
            </p:nvGrpSpPr>
            <p:grpSpPr>
              <a:xfrm>
                <a:off x="14805" y="2560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245" name="组合 244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58" name="组合 257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60" name="矩形 259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61" name="矩形 260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62" name="矩形 261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59" name="矩形 258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46" name="组合 245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53" name="组合 252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55" name="矩形 254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56" name="矩形 255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57" name="矩形 256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54" name="矩形 253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47" name="组合 246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48" name="组合 247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50" name="矩形 249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51" name="矩形 250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52" name="矩形 251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49" name="矩形 248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  <p:grpSp>
            <p:nvGrpSpPr>
              <p:cNvPr id="226" name="组合 225"/>
              <p:cNvGrpSpPr/>
              <p:nvPr/>
            </p:nvGrpSpPr>
            <p:grpSpPr>
              <a:xfrm>
                <a:off x="14805" y="4273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227" name="组合 226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40" name="组合 239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42" name="矩形 241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43" name="矩形 242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44" name="矩形 243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41" name="矩形 240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28" name="组合 227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35" name="组合 234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37" name="矩形 236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38" name="矩形 237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39" name="矩形 238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36" name="矩形 235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29" name="组合 228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30" name="组合 229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32" name="矩形 231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33" name="矩形 232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34" name="矩形 233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31" name="矩形 230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</p:grpSp>
        <p:grpSp>
          <p:nvGrpSpPr>
            <p:cNvPr id="163" name="组合 162"/>
            <p:cNvGrpSpPr/>
            <p:nvPr/>
          </p:nvGrpSpPr>
          <p:grpSpPr>
            <a:xfrm>
              <a:off x="7789720" y="1292760"/>
              <a:ext cx="1447800" cy="2174875"/>
              <a:chOff x="14805" y="2560"/>
              <a:chExt cx="2280" cy="3425"/>
            </a:xfrm>
            <a:solidFill>
              <a:schemeClr val="accent2">
                <a:lumMod val="20000"/>
                <a:lumOff val="80000"/>
              </a:schemeClr>
            </a:solidFill>
          </p:grpSpPr>
          <p:grpSp>
            <p:nvGrpSpPr>
              <p:cNvPr id="164" name="组合 163"/>
              <p:cNvGrpSpPr/>
              <p:nvPr/>
            </p:nvGrpSpPr>
            <p:grpSpPr>
              <a:xfrm>
                <a:off x="14805" y="2560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206" name="组合 205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19" name="组合 218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21" name="矩形 220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22" name="矩形 221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23" name="矩形 222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20" name="矩形 219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07" name="组合 206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14" name="组合 213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16" name="矩形 215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17" name="矩形 216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18" name="矩形 217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15" name="矩形 214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208" name="组合 207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09" name="组合 208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11" name="矩形 210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12" name="矩形 211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13" name="矩形 212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10" name="矩形 209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  <p:grpSp>
            <p:nvGrpSpPr>
              <p:cNvPr id="168" name="组合 167"/>
              <p:cNvGrpSpPr/>
              <p:nvPr/>
            </p:nvGrpSpPr>
            <p:grpSpPr>
              <a:xfrm>
                <a:off x="14805" y="4273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171" name="组合 170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201" name="组合 200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203" name="矩形 202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04" name="矩形 203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05" name="矩形 204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202" name="矩形 201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172" name="组合 171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98" name="矩形 197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99" name="矩形 198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200" name="矩形 199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97" name="矩形 196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175" name="组合 174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81" name="矩形 180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82" name="矩形 181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83" name="矩形 182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79" name="矩形 178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</p:grpSp>
        <p:grpSp>
          <p:nvGrpSpPr>
            <p:cNvPr id="84" name="组合 83"/>
            <p:cNvGrpSpPr/>
            <p:nvPr/>
          </p:nvGrpSpPr>
          <p:grpSpPr>
            <a:xfrm>
              <a:off x="7637320" y="1140360"/>
              <a:ext cx="1447800" cy="2174875"/>
              <a:chOff x="14805" y="2560"/>
              <a:chExt cx="2280" cy="3425"/>
            </a:xfrm>
            <a:solidFill>
              <a:schemeClr val="accent2">
                <a:lumMod val="20000"/>
                <a:lumOff val="80000"/>
              </a:schemeClr>
            </a:solidFill>
          </p:grpSpPr>
          <p:grpSp>
            <p:nvGrpSpPr>
              <p:cNvPr id="85" name="组合 84"/>
              <p:cNvGrpSpPr/>
              <p:nvPr/>
            </p:nvGrpSpPr>
            <p:grpSpPr>
              <a:xfrm>
                <a:off x="14805" y="2560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105" name="组合 104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57" name="组合 156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60" name="矩形 159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61" name="矩形 160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62" name="矩形 161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59" name="矩形 158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106" name="组合 105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48" name="组合 147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51" name="矩形 150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52" name="矩形 151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56" name="矩形 155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50" name="矩形 149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107" name="组合 106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44" name="矩形 143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45" name="矩形 144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47" name="矩形 146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43" name="矩形 142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  <p:grpSp>
            <p:nvGrpSpPr>
              <p:cNvPr id="86" name="组合 85"/>
              <p:cNvGrpSpPr/>
              <p:nvPr/>
            </p:nvGrpSpPr>
            <p:grpSpPr>
              <a:xfrm>
                <a:off x="14805" y="4273"/>
                <a:ext cx="2280" cy="1712"/>
                <a:chOff x="14805" y="2560"/>
                <a:chExt cx="2280" cy="1712"/>
              </a:xfrm>
              <a:grpFill/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14805" y="2560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100" name="组合 99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102" name="矩形 101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03" name="矩形 102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104" name="矩形 103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101" name="矩形 100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88" name="组合 87"/>
                <p:cNvGrpSpPr/>
                <p:nvPr/>
              </p:nvGrpSpPr>
              <p:grpSpPr>
                <a:xfrm>
                  <a:off x="14805" y="3131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97" name="矩形 96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98" name="矩形 97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99" name="矩形 98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96" name="矩形 95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grpSp>
              <p:nvGrpSpPr>
                <p:cNvPr id="89" name="组合 88"/>
                <p:cNvGrpSpPr/>
                <p:nvPr/>
              </p:nvGrpSpPr>
              <p:grpSpPr>
                <a:xfrm>
                  <a:off x="14805" y="3702"/>
                  <a:ext cx="2280" cy="570"/>
                  <a:chOff x="14805" y="2560"/>
                  <a:chExt cx="2280" cy="570"/>
                </a:xfrm>
                <a:grpFill/>
              </p:grpSpPr>
              <p:grpSp>
                <p:nvGrpSpPr>
                  <p:cNvPr id="90" name="组合 89"/>
                  <p:cNvGrpSpPr/>
                  <p:nvPr/>
                </p:nvGrpSpPr>
                <p:grpSpPr>
                  <a:xfrm>
                    <a:off x="14805" y="2560"/>
                    <a:ext cx="1710" cy="571"/>
                    <a:chOff x="7517" y="4733"/>
                    <a:chExt cx="1710" cy="571"/>
                  </a:xfrm>
                  <a:grpFill/>
                </p:grpSpPr>
                <p:sp>
                  <p:nvSpPr>
                    <p:cNvPr id="92" name="矩形 91"/>
                    <p:cNvSpPr/>
                    <p:nvPr/>
                  </p:nvSpPr>
                  <p:spPr>
                    <a:xfrm rot="21600000">
                      <a:off x="751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93" name="矩形 92"/>
                    <p:cNvSpPr/>
                    <p:nvPr/>
                  </p:nvSpPr>
                  <p:spPr>
                    <a:xfrm rot="21600000">
                      <a:off x="808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  <p:sp>
                  <p:nvSpPr>
                    <p:cNvPr id="94" name="矩形 93"/>
                    <p:cNvSpPr/>
                    <p:nvPr/>
                  </p:nvSpPr>
                  <p:spPr>
                    <a:xfrm rot="21600000">
                      <a:off x="8657" y="4733"/>
                      <a:ext cx="570" cy="571"/>
                    </a:xfrm>
                    <a:prstGeom prst="rect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955"/>
                    </a:p>
                  </p:txBody>
                </p:sp>
              </p:grpSp>
              <p:sp>
                <p:nvSpPr>
                  <p:cNvPr id="91" name="矩形 90"/>
                  <p:cNvSpPr/>
                  <p:nvPr/>
                </p:nvSpPr>
                <p:spPr>
                  <a:xfrm rot="21600000">
                    <a:off x="16515" y="2560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</p:grpSp>
        </p:grpSp>
      </p:grpSp>
      <p:sp>
        <p:nvSpPr>
          <p:cNvPr id="9" name="矩形 8"/>
          <p:cNvSpPr/>
          <p:nvPr/>
        </p:nvSpPr>
        <p:spPr>
          <a:xfrm>
            <a:off x="4027110" y="2846575"/>
            <a:ext cx="45913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</a:rPr>
              <a:t>3.MMul</a:t>
            </a:r>
            <a:r>
              <a:rPr lang="en-US" altLang="zh-CN" sz="2100" dirty="0">
                <a:solidFill>
                  <a:srgbClr val="000000"/>
                </a:solidFill>
                <a:ea typeface="微软雅黑" panose="020B0503020204020204" charset="-122"/>
              </a:rPr>
              <a:t>(reshape, </a:t>
            </a:r>
            <a:r>
              <a:rPr lang="en-US" altLang="zh-CN" sz="2100" dirty="0" err="1">
                <a:solidFill>
                  <a:srgbClr val="000000"/>
                </a:solidFill>
                <a:ea typeface="微软雅黑" panose="020B0503020204020204" charset="-122"/>
              </a:rPr>
              <a:t>hiddenW</a:t>
            </a:r>
            <a:r>
              <a:rPr lang="en-US" altLang="zh-CN" sz="2100" dirty="0">
                <a:solidFill>
                  <a:srgbClr val="000000"/>
                </a:solidFill>
                <a:ea typeface="微软雅黑" panose="020B0503020204020204" charset="-122"/>
              </a:rPr>
              <a:t>) </a:t>
            </a:r>
            <a:r>
              <a:rPr lang="en-US" altLang="zh-CN" sz="2100" dirty="0">
                <a:solidFill>
                  <a:srgbClr val="008080"/>
                </a:solidFill>
                <a:ea typeface="微软雅黑" panose="020B0503020204020204" charset="-122"/>
              </a:rPr>
              <a:t>+</a:t>
            </a:r>
            <a:r>
              <a:rPr lang="en-US" altLang="zh-CN" sz="2100" dirty="0">
                <a:solidFill>
                  <a:srgbClr val="000000"/>
                </a:solidFill>
                <a:ea typeface="微软雅黑" panose="020B0503020204020204" charset="-122"/>
              </a:rPr>
              <a:t> </a:t>
            </a:r>
            <a:r>
              <a:rPr lang="en-US" altLang="zh-CN" sz="2100" dirty="0" err="1">
                <a:solidFill>
                  <a:srgbClr val="000000"/>
                </a:solidFill>
                <a:ea typeface="微软雅黑" panose="020B0503020204020204" charset="-122"/>
              </a:rPr>
              <a:t>hiddenB</a:t>
            </a:r>
            <a:endParaRPr lang="zh-CN" altLang="en-US" sz="2100" dirty="0">
              <a:ea typeface="微软雅黑" panose="020B0503020204020204" charset="-122"/>
            </a:endParaRPr>
          </a:p>
        </p:txBody>
      </p:sp>
      <p:grpSp>
        <p:nvGrpSpPr>
          <p:cNvPr id="263" name="组合 262"/>
          <p:cNvGrpSpPr/>
          <p:nvPr/>
        </p:nvGrpSpPr>
        <p:grpSpPr>
          <a:xfrm>
            <a:off x="1955049" y="4701317"/>
            <a:ext cx="1085850" cy="271463"/>
            <a:chOff x="1344" y="8008"/>
            <a:chExt cx="2280" cy="5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64" name="组合 263"/>
            <p:cNvGrpSpPr/>
            <p:nvPr/>
          </p:nvGrpSpPr>
          <p:grpSpPr>
            <a:xfrm>
              <a:off x="1344" y="8008"/>
              <a:ext cx="1710" cy="570"/>
              <a:chOff x="7517" y="4733"/>
              <a:chExt cx="1710" cy="570"/>
            </a:xfrm>
            <a:grpFill/>
          </p:grpSpPr>
          <p:sp>
            <p:nvSpPr>
              <p:cNvPr id="266" name="矩形 265"/>
              <p:cNvSpPr/>
              <p:nvPr/>
            </p:nvSpPr>
            <p:spPr>
              <a:xfrm rot="21600000">
                <a:off x="751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67" name="矩形 266"/>
              <p:cNvSpPr/>
              <p:nvPr/>
            </p:nvSpPr>
            <p:spPr>
              <a:xfrm rot="21600000">
                <a:off x="808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268" name="矩形 267"/>
              <p:cNvSpPr/>
              <p:nvPr/>
            </p:nvSpPr>
            <p:spPr>
              <a:xfrm rot="21600000">
                <a:off x="865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265" name="矩形 264"/>
            <p:cNvSpPr/>
            <p:nvPr/>
          </p:nvSpPr>
          <p:spPr>
            <a:xfrm rot="21600000">
              <a:off x="3054" y="8008"/>
              <a:ext cx="570" cy="571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5"/>
            </a:p>
          </p:txBody>
        </p:sp>
      </p:grpSp>
      <p:sp>
        <p:nvSpPr>
          <p:cNvPr id="281" name="文本框 280"/>
          <p:cNvSpPr txBox="1"/>
          <p:nvPr/>
        </p:nvSpPr>
        <p:spPr>
          <a:xfrm>
            <a:off x="671387" y="4650752"/>
            <a:ext cx="1539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err="1">
                <a:ea typeface="微软雅黑" panose="020B0503020204020204" charset="-122"/>
                <a:cs typeface="Arial" panose="020B0604020202020204" pitchFamily="34" charset="0"/>
              </a:rPr>
              <a:t>hiddenB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2226512" y="5409480"/>
            <a:ext cx="8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ea typeface="微软雅黑" panose="020B0503020204020204" charset="-122"/>
                <a:cs typeface="Arial" panose="020B0604020202020204" pitchFamily="34" charset="0"/>
              </a:rPr>
              <a:t>nlayer</a:t>
            </a:r>
            <a:endParaRPr lang="en-US" altLang="zh-CN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/>
        </p:nvSpPr>
        <p:spPr>
          <a:xfrm>
            <a:off x="5199625" y="3525196"/>
            <a:ext cx="11266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hidden: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00" name="右箭头 299"/>
          <p:cNvSpPr/>
          <p:nvPr/>
        </p:nvSpPr>
        <p:spPr>
          <a:xfrm>
            <a:off x="4718726" y="3519345"/>
            <a:ext cx="381000" cy="413611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2" name="左大括号 11"/>
          <p:cNvSpPr/>
          <p:nvPr/>
        </p:nvSpPr>
        <p:spPr>
          <a:xfrm rot="16200000">
            <a:off x="2479239" y="4651990"/>
            <a:ext cx="226864" cy="1353656"/>
          </a:xfrm>
          <a:prstGeom prst="leftBrace">
            <a:avLst>
              <a:gd name="adj1" fmla="val 3127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1" name="矩形 300"/>
          <p:cNvSpPr/>
          <p:nvPr/>
        </p:nvSpPr>
        <p:spPr>
          <a:xfrm>
            <a:off x="4053862" y="4244926"/>
            <a:ext cx="27457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</a:rPr>
              <a:t>4.HardTanH(hidden)</a:t>
            </a:r>
            <a:endParaRPr lang="zh-CN" altLang="en-US" sz="2100" dirty="0">
              <a:ea typeface="微软雅黑" panose="020B0503020204020204" charset="-122"/>
            </a:endParaRPr>
          </a:p>
        </p:txBody>
      </p:sp>
      <p:grpSp>
        <p:nvGrpSpPr>
          <p:cNvPr id="302" name="组合 301"/>
          <p:cNvGrpSpPr/>
          <p:nvPr/>
        </p:nvGrpSpPr>
        <p:grpSpPr>
          <a:xfrm>
            <a:off x="6541721" y="3585672"/>
            <a:ext cx="1085850" cy="271463"/>
            <a:chOff x="1344" y="8008"/>
            <a:chExt cx="2280" cy="570"/>
          </a:xfrm>
          <a:solidFill>
            <a:schemeClr val="accent6">
              <a:lumMod val="40000"/>
              <a:lumOff val="60000"/>
            </a:schemeClr>
          </a:solidFill>
        </p:grpSpPr>
        <p:grpSp>
          <p:nvGrpSpPr>
            <p:cNvPr id="303" name="组合 302"/>
            <p:cNvGrpSpPr/>
            <p:nvPr/>
          </p:nvGrpSpPr>
          <p:grpSpPr>
            <a:xfrm>
              <a:off x="1344" y="8008"/>
              <a:ext cx="1710" cy="570"/>
              <a:chOff x="7517" y="4733"/>
              <a:chExt cx="1710" cy="570"/>
            </a:xfrm>
            <a:grpFill/>
          </p:grpSpPr>
          <p:sp>
            <p:nvSpPr>
              <p:cNvPr id="305" name="矩形 304"/>
              <p:cNvSpPr/>
              <p:nvPr/>
            </p:nvSpPr>
            <p:spPr>
              <a:xfrm rot="21600000">
                <a:off x="751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306" name="矩形 305"/>
              <p:cNvSpPr/>
              <p:nvPr/>
            </p:nvSpPr>
            <p:spPr>
              <a:xfrm rot="21600000">
                <a:off x="808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307" name="矩形 306"/>
              <p:cNvSpPr/>
              <p:nvPr/>
            </p:nvSpPr>
            <p:spPr>
              <a:xfrm rot="21600000">
                <a:off x="865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304" name="矩形 303"/>
            <p:cNvSpPr/>
            <p:nvPr/>
          </p:nvSpPr>
          <p:spPr>
            <a:xfrm rot="21600000">
              <a:off x="3054" y="8008"/>
              <a:ext cx="570" cy="571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5"/>
            </a:p>
          </p:txBody>
        </p:sp>
      </p:grpSp>
      <p:sp>
        <p:nvSpPr>
          <p:cNvPr id="308" name="矩形 307"/>
          <p:cNvSpPr/>
          <p:nvPr/>
        </p:nvSpPr>
        <p:spPr>
          <a:xfrm>
            <a:off x="3550452" y="2340737"/>
            <a:ext cx="37326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</a:rPr>
              <a:t>for(</a:t>
            </a:r>
            <a:r>
              <a:rPr lang="en-US" altLang="zh-CN" sz="2100" dirty="0" err="1">
                <a:ea typeface="微软雅黑" panose="020B0503020204020204" charset="-122"/>
              </a:rPr>
              <a:t>int</a:t>
            </a:r>
            <a:r>
              <a:rPr lang="en-US" altLang="zh-CN" sz="2100" dirty="0">
                <a:ea typeface="微软雅黑" panose="020B0503020204020204" charset="-122"/>
              </a:rPr>
              <a:t> </a:t>
            </a:r>
            <a:r>
              <a:rPr lang="en-US" altLang="zh-CN" sz="2100" dirty="0" err="1">
                <a:ea typeface="微软雅黑" panose="020B0503020204020204" charset="-122"/>
              </a:rPr>
              <a:t>i</a:t>
            </a:r>
            <a:r>
              <a:rPr lang="en-US" altLang="zh-CN" sz="2100" dirty="0">
                <a:ea typeface="微软雅黑" panose="020B0503020204020204" charset="-122"/>
              </a:rPr>
              <a:t>=0; I &lt; depth; </a:t>
            </a:r>
            <a:r>
              <a:rPr lang="en-US" altLang="zh-CN" sz="2100" dirty="0" err="1">
                <a:ea typeface="微软雅黑" panose="020B0503020204020204" charset="-122"/>
              </a:rPr>
              <a:t>i</a:t>
            </a:r>
            <a:r>
              <a:rPr lang="en-US" altLang="zh-CN" sz="2100" dirty="0">
                <a:ea typeface="微软雅黑" panose="020B0503020204020204" charset="-122"/>
              </a:rPr>
              <a:t>++){</a:t>
            </a:r>
            <a:endParaRPr lang="zh-CN" altLang="en-US" sz="2100" dirty="0">
              <a:ea typeface="微软雅黑" panose="020B0503020204020204" charset="-122"/>
            </a:endParaRPr>
          </a:p>
        </p:txBody>
      </p:sp>
      <p:sp>
        <p:nvSpPr>
          <p:cNvPr id="309" name="矩形 308"/>
          <p:cNvSpPr/>
          <p:nvPr/>
        </p:nvSpPr>
        <p:spPr>
          <a:xfrm>
            <a:off x="3550451" y="4747864"/>
            <a:ext cx="16491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</a:rPr>
              <a:t>{</a:t>
            </a:r>
            <a:endParaRPr lang="zh-CN" altLang="en-US" sz="2100" dirty="0">
              <a:ea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808379" y="2732275"/>
            <a:ext cx="5223754" cy="201559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77" name="椭圆 176"/>
          <p:cNvSpPr/>
          <p:nvPr/>
        </p:nvSpPr>
        <p:spPr>
          <a:xfrm>
            <a:off x="1913544" y="5366055"/>
            <a:ext cx="1332869" cy="49317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cxnSp>
        <p:nvCxnSpPr>
          <p:cNvPr id="4" name="曲线连接符 3"/>
          <p:cNvCxnSpPr>
            <a:stCxn id="177" idx="6"/>
            <a:endCxn id="309" idx="2"/>
          </p:cNvCxnSpPr>
          <p:nvPr/>
        </p:nvCxnSpPr>
        <p:spPr>
          <a:xfrm flipV="1">
            <a:off x="3246413" y="5163362"/>
            <a:ext cx="1128625" cy="449280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80" name="图片 17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283" name="直接连接符 282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文本框 165"/>
          <p:cNvSpPr txBox="1"/>
          <p:nvPr/>
        </p:nvSpPr>
        <p:spPr>
          <a:xfrm>
            <a:off x="625178" y="1701256"/>
            <a:ext cx="11266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hidden: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1967274" y="1761732"/>
            <a:ext cx="1085850" cy="271463"/>
            <a:chOff x="1344" y="8008"/>
            <a:chExt cx="2280" cy="570"/>
          </a:xfrm>
          <a:solidFill>
            <a:schemeClr val="accent6">
              <a:lumMod val="40000"/>
              <a:lumOff val="60000"/>
            </a:schemeClr>
          </a:solidFill>
        </p:grpSpPr>
        <p:grpSp>
          <p:nvGrpSpPr>
            <p:cNvPr id="169" name="组合 168"/>
            <p:cNvGrpSpPr/>
            <p:nvPr/>
          </p:nvGrpSpPr>
          <p:grpSpPr>
            <a:xfrm>
              <a:off x="1344" y="8008"/>
              <a:ext cx="1710" cy="570"/>
              <a:chOff x="7517" y="4733"/>
              <a:chExt cx="1710" cy="570"/>
            </a:xfrm>
            <a:grpFill/>
          </p:grpSpPr>
          <p:sp>
            <p:nvSpPr>
              <p:cNvPr id="173" name="矩形 172"/>
              <p:cNvSpPr/>
              <p:nvPr/>
            </p:nvSpPr>
            <p:spPr>
              <a:xfrm rot="21600000">
                <a:off x="751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74" name="矩形 173"/>
              <p:cNvSpPr/>
              <p:nvPr/>
            </p:nvSpPr>
            <p:spPr>
              <a:xfrm rot="21600000">
                <a:off x="808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1600000">
                <a:off x="8657" y="4733"/>
                <a:ext cx="570" cy="571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170" name="矩形 169"/>
            <p:cNvSpPr/>
            <p:nvPr/>
          </p:nvSpPr>
          <p:spPr>
            <a:xfrm rot="21600000">
              <a:off x="3054" y="8008"/>
              <a:ext cx="570" cy="571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5"/>
            </a:p>
          </p:txBody>
        </p:sp>
      </p:grpSp>
      <p:sp>
        <p:nvSpPr>
          <p:cNvPr id="178" name="文本框 177"/>
          <p:cNvSpPr txBox="1"/>
          <p:nvPr/>
        </p:nvSpPr>
        <p:spPr>
          <a:xfrm>
            <a:off x="633520" y="2471059"/>
            <a:ext cx="1539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err="1">
                <a:ea typeface="微软雅黑" panose="020B0503020204020204" charset="-122"/>
                <a:cs typeface="Arial" panose="020B0604020202020204" pitchFamily="34" charset="0"/>
              </a:rPr>
              <a:t>outputW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664091" y="3913881"/>
            <a:ext cx="12328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err="1">
                <a:ea typeface="微软雅黑" panose="020B0503020204020204" charset="-122"/>
                <a:cs typeface="Arial" panose="020B0604020202020204" pitchFamily="34" charset="0"/>
              </a:rPr>
              <a:t>outputB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283" name="组合 282"/>
          <p:cNvGrpSpPr/>
          <p:nvPr/>
        </p:nvGrpSpPr>
        <p:grpSpPr>
          <a:xfrm rot="16200000">
            <a:off x="2103958" y="2427431"/>
            <a:ext cx="1085850" cy="1359218"/>
            <a:chOff x="14805" y="2560"/>
            <a:chExt cx="2280" cy="2854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284" name="组合 283"/>
            <p:cNvGrpSpPr/>
            <p:nvPr/>
          </p:nvGrpSpPr>
          <p:grpSpPr>
            <a:xfrm>
              <a:off x="14805" y="2560"/>
              <a:ext cx="2280" cy="1712"/>
              <a:chOff x="14805" y="2560"/>
              <a:chExt cx="2280" cy="1712"/>
            </a:xfrm>
            <a:grpFill/>
          </p:grpSpPr>
          <p:grpSp>
            <p:nvGrpSpPr>
              <p:cNvPr id="298" name="组合 297"/>
              <p:cNvGrpSpPr/>
              <p:nvPr/>
            </p:nvGrpSpPr>
            <p:grpSpPr>
              <a:xfrm>
                <a:off x="14805" y="2560"/>
                <a:ext cx="2280" cy="570"/>
                <a:chOff x="14805" y="2560"/>
                <a:chExt cx="2280" cy="570"/>
              </a:xfrm>
              <a:grpFill/>
            </p:grpSpPr>
            <p:grpSp>
              <p:nvGrpSpPr>
                <p:cNvPr id="314" name="组合 313"/>
                <p:cNvGrpSpPr/>
                <p:nvPr/>
              </p:nvGrpSpPr>
              <p:grpSpPr>
                <a:xfrm>
                  <a:off x="14805" y="2560"/>
                  <a:ext cx="1710" cy="571"/>
                  <a:chOff x="7517" y="4733"/>
                  <a:chExt cx="1710" cy="571"/>
                </a:xfrm>
                <a:grpFill/>
              </p:grpSpPr>
              <p:sp>
                <p:nvSpPr>
                  <p:cNvPr id="316" name="矩形 315"/>
                  <p:cNvSpPr/>
                  <p:nvPr/>
                </p:nvSpPr>
                <p:spPr>
                  <a:xfrm rot="21600000">
                    <a:off x="751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  <p:sp>
                <p:nvSpPr>
                  <p:cNvPr id="317" name="矩形 316"/>
                  <p:cNvSpPr/>
                  <p:nvPr/>
                </p:nvSpPr>
                <p:spPr>
                  <a:xfrm rot="21600000">
                    <a:off x="808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  <p:sp>
                <p:nvSpPr>
                  <p:cNvPr id="318" name="矩形 317"/>
                  <p:cNvSpPr/>
                  <p:nvPr/>
                </p:nvSpPr>
                <p:spPr>
                  <a:xfrm rot="21600000">
                    <a:off x="865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sp>
              <p:nvSpPr>
                <p:cNvPr id="315" name="矩形 314"/>
                <p:cNvSpPr/>
                <p:nvPr/>
              </p:nvSpPr>
              <p:spPr>
                <a:xfrm rot="21600000">
                  <a:off x="16515" y="2560"/>
                  <a:ext cx="570" cy="571"/>
                </a:xfrm>
                <a:prstGeom prst="rect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</p:grpSp>
          <p:grpSp>
            <p:nvGrpSpPr>
              <p:cNvPr id="302" name="组合 301"/>
              <p:cNvGrpSpPr/>
              <p:nvPr/>
            </p:nvGrpSpPr>
            <p:grpSpPr>
              <a:xfrm>
                <a:off x="14805" y="3131"/>
                <a:ext cx="2280" cy="570"/>
                <a:chOff x="14805" y="2560"/>
                <a:chExt cx="2280" cy="570"/>
              </a:xfrm>
              <a:grpFill/>
            </p:grpSpPr>
            <p:grpSp>
              <p:nvGrpSpPr>
                <p:cNvPr id="309" name="组合 308"/>
                <p:cNvGrpSpPr/>
                <p:nvPr/>
              </p:nvGrpSpPr>
              <p:grpSpPr>
                <a:xfrm>
                  <a:off x="14805" y="2560"/>
                  <a:ext cx="1710" cy="571"/>
                  <a:chOff x="7517" y="4733"/>
                  <a:chExt cx="1710" cy="571"/>
                </a:xfrm>
                <a:grpFill/>
              </p:grpSpPr>
              <p:sp>
                <p:nvSpPr>
                  <p:cNvPr id="311" name="矩形 310"/>
                  <p:cNvSpPr/>
                  <p:nvPr/>
                </p:nvSpPr>
                <p:spPr>
                  <a:xfrm rot="21600000">
                    <a:off x="751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  <p:sp>
                <p:nvSpPr>
                  <p:cNvPr id="312" name="矩形 311"/>
                  <p:cNvSpPr/>
                  <p:nvPr/>
                </p:nvSpPr>
                <p:spPr>
                  <a:xfrm rot="21600000">
                    <a:off x="808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  <p:sp>
                <p:nvSpPr>
                  <p:cNvPr id="313" name="矩形 312"/>
                  <p:cNvSpPr/>
                  <p:nvPr/>
                </p:nvSpPr>
                <p:spPr>
                  <a:xfrm rot="21600000">
                    <a:off x="865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sp>
              <p:nvSpPr>
                <p:cNvPr id="310" name="矩形 309"/>
                <p:cNvSpPr/>
                <p:nvPr/>
              </p:nvSpPr>
              <p:spPr>
                <a:xfrm rot="21600000">
                  <a:off x="16515" y="2560"/>
                  <a:ext cx="570" cy="571"/>
                </a:xfrm>
                <a:prstGeom prst="rect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</p:grpSp>
          <p:grpSp>
            <p:nvGrpSpPr>
              <p:cNvPr id="303" name="组合 302"/>
              <p:cNvGrpSpPr/>
              <p:nvPr/>
            </p:nvGrpSpPr>
            <p:grpSpPr>
              <a:xfrm>
                <a:off x="14805" y="3702"/>
                <a:ext cx="2280" cy="570"/>
                <a:chOff x="14805" y="2560"/>
                <a:chExt cx="2280" cy="570"/>
              </a:xfrm>
              <a:grpFill/>
            </p:grpSpPr>
            <p:grpSp>
              <p:nvGrpSpPr>
                <p:cNvPr id="304" name="组合 303"/>
                <p:cNvGrpSpPr/>
                <p:nvPr/>
              </p:nvGrpSpPr>
              <p:grpSpPr>
                <a:xfrm>
                  <a:off x="14805" y="2560"/>
                  <a:ext cx="1710" cy="571"/>
                  <a:chOff x="7517" y="4733"/>
                  <a:chExt cx="1710" cy="571"/>
                </a:xfrm>
                <a:grpFill/>
              </p:grpSpPr>
              <p:sp>
                <p:nvSpPr>
                  <p:cNvPr id="306" name="矩形 305"/>
                  <p:cNvSpPr/>
                  <p:nvPr/>
                </p:nvSpPr>
                <p:spPr>
                  <a:xfrm rot="21600000">
                    <a:off x="751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  <p:sp>
                <p:nvSpPr>
                  <p:cNvPr id="307" name="矩形 306"/>
                  <p:cNvSpPr/>
                  <p:nvPr/>
                </p:nvSpPr>
                <p:spPr>
                  <a:xfrm rot="21600000">
                    <a:off x="808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  <p:sp>
                <p:nvSpPr>
                  <p:cNvPr id="308" name="矩形 307"/>
                  <p:cNvSpPr/>
                  <p:nvPr/>
                </p:nvSpPr>
                <p:spPr>
                  <a:xfrm rot="21600000">
                    <a:off x="865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sp>
              <p:nvSpPr>
                <p:cNvPr id="305" name="矩形 304"/>
                <p:cNvSpPr/>
                <p:nvPr/>
              </p:nvSpPr>
              <p:spPr>
                <a:xfrm rot="21600000">
                  <a:off x="16515" y="2560"/>
                  <a:ext cx="570" cy="571"/>
                </a:xfrm>
                <a:prstGeom prst="rect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</p:grpSp>
        </p:grpSp>
        <p:grpSp>
          <p:nvGrpSpPr>
            <p:cNvPr id="285" name="组合 284"/>
            <p:cNvGrpSpPr/>
            <p:nvPr/>
          </p:nvGrpSpPr>
          <p:grpSpPr>
            <a:xfrm>
              <a:off x="14805" y="4273"/>
              <a:ext cx="2280" cy="1141"/>
              <a:chOff x="14805" y="2560"/>
              <a:chExt cx="2280" cy="1141"/>
            </a:xfrm>
            <a:grpFill/>
          </p:grpSpPr>
          <p:grpSp>
            <p:nvGrpSpPr>
              <p:cNvPr id="286" name="组合 285"/>
              <p:cNvGrpSpPr/>
              <p:nvPr/>
            </p:nvGrpSpPr>
            <p:grpSpPr>
              <a:xfrm>
                <a:off x="14805" y="2560"/>
                <a:ext cx="2280" cy="570"/>
                <a:chOff x="14805" y="2560"/>
                <a:chExt cx="2280" cy="570"/>
              </a:xfrm>
              <a:grpFill/>
            </p:grpSpPr>
            <p:grpSp>
              <p:nvGrpSpPr>
                <p:cNvPr id="293" name="组合 292"/>
                <p:cNvGrpSpPr/>
                <p:nvPr/>
              </p:nvGrpSpPr>
              <p:grpSpPr>
                <a:xfrm>
                  <a:off x="14805" y="2560"/>
                  <a:ext cx="1710" cy="571"/>
                  <a:chOff x="7517" y="4733"/>
                  <a:chExt cx="1710" cy="571"/>
                </a:xfrm>
                <a:grpFill/>
              </p:grpSpPr>
              <p:sp>
                <p:nvSpPr>
                  <p:cNvPr id="295" name="矩形 294"/>
                  <p:cNvSpPr/>
                  <p:nvPr/>
                </p:nvSpPr>
                <p:spPr>
                  <a:xfrm rot="21600000">
                    <a:off x="751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  <p:sp>
                <p:nvSpPr>
                  <p:cNvPr id="296" name="矩形 295"/>
                  <p:cNvSpPr/>
                  <p:nvPr/>
                </p:nvSpPr>
                <p:spPr>
                  <a:xfrm rot="21600000">
                    <a:off x="808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  <p:sp>
                <p:nvSpPr>
                  <p:cNvPr id="297" name="矩形 296"/>
                  <p:cNvSpPr/>
                  <p:nvPr/>
                </p:nvSpPr>
                <p:spPr>
                  <a:xfrm rot="21600000">
                    <a:off x="865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sp>
              <p:nvSpPr>
                <p:cNvPr id="294" name="矩形 293"/>
                <p:cNvSpPr/>
                <p:nvPr/>
              </p:nvSpPr>
              <p:spPr>
                <a:xfrm rot="21600000">
                  <a:off x="16515" y="2560"/>
                  <a:ext cx="570" cy="571"/>
                </a:xfrm>
                <a:prstGeom prst="rect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</p:grpSp>
          <p:grpSp>
            <p:nvGrpSpPr>
              <p:cNvPr id="287" name="组合 286"/>
              <p:cNvGrpSpPr/>
              <p:nvPr/>
            </p:nvGrpSpPr>
            <p:grpSpPr>
              <a:xfrm>
                <a:off x="14805" y="3131"/>
                <a:ext cx="2280" cy="570"/>
                <a:chOff x="14805" y="2560"/>
                <a:chExt cx="2280" cy="570"/>
              </a:xfrm>
              <a:grpFill/>
            </p:grpSpPr>
            <p:grpSp>
              <p:nvGrpSpPr>
                <p:cNvPr id="288" name="组合 287"/>
                <p:cNvGrpSpPr/>
                <p:nvPr/>
              </p:nvGrpSpPr>
              <p:grpSpPr>
                <a:xfrm>
                  <a:off x="14805" y="2560"/>
                  <a:ext cx="1710" cy="571"/>
                  <a:chOff x="7517" y="4733"/>
                  <a:chExt cx="1710" cy="571"/>
                </a:xfrm>
                <a:grpFill/>
              </p:grpSpPr>
              <p:sp>
                <p:nvSpPr>
                  <p:cNvPr id="290" name="矩形 289"/>
                  <p:cNvSpPr/>
                  <p:nvPr/>
                </p:nvSpPr>
                <p:spPr>
                  <a:xfrm rot="21600000">
                    <a:off x="751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  <p:sp>
                <p:nvSpPr>
                  <p:cNvPr id="291" name="矩形 290"/>
                  <p:cNvSpPr/>
                  <p:nvPr/>
                </p:nvSpPr>
                <p:spPr>
                  <a:xfrm rot="21600000">
                    <a:off x="808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  <p:sp>
                <p:nvSpPr>
                  <p:cNvPr id="292" name="矩形 291"/>
                  <p:cNvSpPr/>
                  <p:nvPr/>
                </p:nvSpPr>
                <p:spPr>
                  <a:xfrm rot="21600000">
                    <a:off x="8657" y="4733"/>
                    <a:ext cx="570" cy="571"/>
                  </a:xfrm>
                  <a:prstGeom prst="rect">
                    <a:avLst/>
                  </a:prstGeom>
                  <a:grp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55"/>
                  </a:p>
                </p:txBody>
              </p:sp>
            </p:grpSp>
            <p:sp>
              <p:nvSpPr>
                <p:cNvPr id="289" name="矩形 288"/>
                <p:cNvSpPr/>
                <p:nvPr/>
              </p:nvSpPr>
              <p:spPr>
                <a:xfrm rot="21600000">
                  <a:off x="16515" y="2560"/>
                  <a:ext cx="570" cy="571"/>
                </a:xfrm>
                <a:prstGeom prst="rect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55"/>
                </a:p>
              </p:txBody>
            </p:sp>
          </p:grpSp>
        </p:grpSp>
      </p:grpSp>
      <p:grpSp>
        <p:nvGrpSpPr>
          <p:cNvPr id="319" name="组合 318"/>
          <p:cNvGrpSpPr/>
          <p:nvPr/>
        </p:nvGrpSpPr>
        <p:grpSpPr>
          <a:xfrm>
            <a:off x="1950605" y="3977461"/>
            <a:ext cx="1390650" cy="272891"/>
            <a:chOff x="1327" y="4732"/>
            <a:chExt cx="2920" cy="573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320" name="组合 319"/>
            <p:cNvGrpSpPr/>
            <p:nvPr/>
          </p:nvGrpSpPr>
          <p:grpSpPr>
            <a:xfrm>
              <a:off x="1327" y="4734"/>
              <a:ext cx="2334" cy="569"/>
              <a:chOff x="5479" y="3305"/>
              <a:chExt cx="1984" cy="490"/>
            </a:xfrm>
            <a:grpFill/>
          </p:grpSpPr>
          <p:sp>
            <p:nvSpPr>
              <p:cNvPr id="322" name="矩形 321"/>
              <p:cNvSpPr/>
              <p:nvPr/>
            </p:nvSpPr>
            <p:spPr>
              <a:xfrm rot="16200000">
                <a:off x="5482" y="3302"/>
                <a:ext cx="491" cy="496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323" name="矩形 322"/>
              <p:cNvSpPr/>
              <p:nvPr/>
            </p:nvSpPr>
            <p:spPr>
              <a:xfrm rot="16200000">
                <a:off x="5978" y="3302"/>
                <a:ext cx="491" cy="496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324" name="矩形 323"/>
              <p:cNvSpPr/>
              <p:nvPr/>
            </p:nvSpPr>
            <p:spPr>
              <a:xfrm rot="16200000">
                <a:off x="6473" y="3302"/>
                <a:ext cx="491" cy="496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325" name="矩形 324"/>
              <p:cNvSpPr/>
              <p:nvPr/>
            </p:nvSpPr>
            <p:spPr>
              <a:xfrm rot="16200000">
                <a:off x="6970" y="3302"/>
                <a:ext cx="491" cy="496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321" name="矩形 320"/>
            <p:cNvSpPr/>
            <p:nvPr/>
          </p:nvSpPr>
          <p:spPr>
            <a:xfrm rot="16200000">
              <a:off x="3668" y="4726"/>
              <a:ext cx="573" cy="584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5"/>
            </a:p>
          </p:txBody>
        </p:sp>
      </p:grpSp>
      <p:sp>
        <p:nvSpPr>
          <p:cNvPr id="326" name="矩形 325"/>
          <p:cNvSpPr/>
          <p:nvPr/>
        </p:nvSpPr>
        <p:spPr>
          <a:xfrm>
            <a:off x="4027110" y="2846575"/>
            <a:ext cx="442941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</a:rPr>
              <a:t>5.MMul</a:t>
            </a:r>
            <a:r>
              <a:rPr lang="en-US" altLang="zh-CN" sz="2100" dirty="0">
                <a:solidFill>
                  <a:srgbClr val="000000"/>
                </a:solidFill>
                <a:ea typeface="微软雅黑" panose="020B0503020204020204" charset="-122"/>
              </a:rPr>
              <a:t>(hidden, </a:t>
            </a:r>
            <a:r>
              <a:rPr lang="en-US" altLang="zh-CN" sz="2100" dirty="0" err="1">
                <a:solidFill>
                  <a:srgbClr val="000000"/>
                </a:solidFill>
                <a:ea typeface="微软雅黑" panose="020B0503020204020204" charset="-122"/>
              </a:rPr>
              <a:t>outputW</a:t>
            </a:r>
            <a:r>
              <a:rPr lang="en-US" altLang="zh-CN" sz="2100" dirty="0">
                <a:solidFill>
                  <a:srgbClr val="000000"/>
                </a:solidFill>
                <a:ea typeface="微软雅黑" panose="020B0503020204020204" charset="-122"/>
              </a:rPr>
              <a:t>) </a:t>
            </a:r>
            <a:r>
              <a:rPr lang="en-US" altLang="zh-CN" sz="2100" dirty="0">
                <a:solidFill>
                  <a:srgbClr val="008080"/>
                </a:solidFill>
                <a:ea typeface="微软雅黑" panose="020B0503020204020204" charset="-122"/>
              </a:rPr>
              <a:t>+</a:t>
            </a:r>
            <a:r>
              <a:rPr lang="en-US" altLang="zh-CN" sz="2100" dirty="0">
                <a:solidFill>
                  <a:srgbClr val="000000"/>
                </a:solidFill>
                <a:ea typeface="微软雅黑" panose="020B0503020204020204" charset="-122"/>
              </a:rPr>
              <a:t> </a:t>
            </a:r>
            <a:r>
              <a:rPr lang="en-US" altLang="zh-CN" sz="2100" dirty="0" err="1">
                <a:solidFill>
                  <a:srgbClr val="000000"/>
                </a:solidFill>
                <a:ea typeface="微软雅黑" panose="020B0503020204020204" charset="-122"/>
              </a:rPr>
              <a:t>outputB</a:t>
            </a:r>
            <a:endParaRPr lang="zh-CN" altLang="en-US" sz="2100" dirty="0">
              <a:ea typeface="微软雅黑" panose="020B0503020204020204" charset="-122"/>
            </a:endParaRPr>
          </a:p>
        </p:txBody>
      </p:sp>
      <p:sp>
        <p:nvSpPr>
          <p:cNvPr id="327" name="矩形 326"/>
          <p:cNvSpPr/>
          <p:nvPr/>
        </p:nvSpPr>
        <p:spPr>
          <a:xfrm>
            <a:off x="3780165" y="4083391"/>
            <a:ext cx="304920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00">
                <a:ea typeface="微软雅黑" panose="020B0503020204020204" charset="-122"/>
              </a:rPr>
              <a:t>6.Softmax(output</a:t>
            </a:r>
            <a:r>
              <a:rPr lang="en-US" altLang="zh-CN" sz="2100" dirty="0">
                <a:ea typeface="微软雅黑" panose="020B0503020204020204" charset="-122"/>
              </a:rPr>
              <a:t>, 1)</a:t>
            </a:r>
            <a:endParaRPr lang="zh-CN" altLang="en-US" sz="2100" dirty="0">
              <a:ea typeface="微软雅黑" panose="020B0503020204020204" charset="-122"/>
            </a:endParaRPr>
          </a:p>
        </p:txBody>
      </p:sp>
      <p:sp>
        <p:nvSpPr>
          <p:cNvPr id="328" name="文本框 327"/>
          <p:cNvSpPr txBox="1"/>
          <p:nvPr/>
        </p:nvSpPr>
        <p:spPr>
          <a:xfrm>
            <a:off x="5199625" y="3525196"/>
            <a:ext cx="11266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ea typeface="微软雅黑" panose="020B0503020204020204" charset="-122"/>
                <a:cs typeface="Arial" panose="020B0604020202020204" pitchFamily="34" charset="0"/>
              </a:rPr>
              <a:t>output:</a:t>
            </a:r>
            <a:endParaRPr lang="en-US" altLang="zh-CN" sz="2100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29" name="右箭头 328"/>
          <p:cNvSpPr/>
          <p:nvPr/>
        </p:nvSpPr>
        <p:spPr>
          <a:xfrm>
            <a:off x="4718726" y="3519345"/>
            <a:ext cx="381000" cy="413611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336" name="组合 335"/>
          <p:cNvGrpSpPr/>
          <p:nvPr/>
        </p:nvGrpSpPr>
        <p:grpSpPr>
          <a:xfrm>
            <a:off x="6477420" y="3584958"/>
            <a:ext cx="1390650" cy="272891"/>
            <a:chOff x="1327" y="4732"/>
            <a:chExt cx="2920" cy="573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337" name="组合 336"/>
            <p:cNvGrpSpPr/>
            <p:nvPr/>
          </p:nvGrpSpPr>
          <p:grpSpPr>
            <a:xfrm>
              <a:off x="1327" y="4734"/>
              <a:ext cx="2334" cy="569"/>
              <a:chOff x="5479" y="3305"/>
              <a:chExt cx="1984" cy="490"/>
            </a:xfrm>
            <a:grpFill/>
          </p:grpSpPr>
          <p:sp>
            <p:nvSpPr>
              <p:cNvPr id="339" name="矩形 338"/>
              <p:cNvSpPr/>
              <p:nvPr/>
            </p:nvSpPr>
            <p:spPr>
              <a:xfrm rot="16200000">
                <a:off x="5482" y="3302"/>
                <a:ext cx="491" cy="496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340" name="矩形 339"/>
              <p:cNvSpPr/>
              <p:nvPr/>
            </p:nvSpPr>
            <p:spPr>
              <a:xfrm rot="16200000">
                <a:off x="5978" y="3302"/>
                <a:ext cx="491" cy="496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341" name="矩形 340"/>
              <p:cNvSpPr/>
              <p:nvPr/>
            </p:nvSpPr>
            <p:spPr>
              <a:xfrm rot="16200000">
                <a:off x="6473" y="3302"/>
                <a:ext cx="491" cy="496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  <p:sp>
            <p:nvSpPr>
              <p:cNvPr id="342" name="矩形 341"/>
              <p:cNvSpPr/>
              <p:nvPr/>
            </p:nvSpPr>
            <p:spPr>
              <a:xfrm rot="16200000">
                <a:off x="6970" y="3302"/>
                <a:ext cx="491" cy="496"/>
              </a:xfrm>
              <a:prstGeom prst="rect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55"/>
              </a:p>
            </p:txBody>
          </p:sp>
        </p:grpSp>
        <p:sp>
          <p:nvSpPr>
            <p:cNvPr id="338" name="矩形 337"/>
            <p:cNvSpPr/>
            <p:nvPr/>
          </p:nvSpPr>
          <p:spPr>
            <a:xfrm rot="16200000">
              <a:off x="3668" y="4726"/>
              <a:ext cx="573" cy="584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5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766468" y="4875652"/>
            <a:ext cx="8350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0.05</a:t>
            </a:r>
            <a:endParaRPr lang="zh-CN" altLang="en-US" sz="2100"/>
          </a:p>
        </p:txBody>
      </p:sp>
      <p:sp>
        <p:nvSpPr>
          <p:cNvPr id="68" name="文本框 67"/>
          <p:cNvSpPr txBox="1"/>
          <p:nvPr/>
        </p:nvSpPr>
        <p:spPr>
          <a:xfrm>
            <a:off x="4543426" y="4875652"/>
            <a:ext cx="6357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0.1</a:t>
            </a:r>
            <a:endParaRPr lang="zh-CN" altLang="en-US" sz="2100"/>
          </a:p>
        </p:txBody>
      </p:sp>
      <p:sp>
        <p:nvSpPr>
          <p:cNvPr id="69" name="文本框 68"/>
          <p:cNvSpPr txBox="1"/>
          <p:nvPr/>
        </p:nvSpPr>
        <p:spPr>
          <a:xfrm>
            <a:off x="5267956" y="4875652"/>
            <a:ext cx="6673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0.05</a:t>
            </a:r>
            <a:endParaRPr lang="zh-CN" altLang="en-US" sz="2100"/>
          </a:p>
        </p:txBody>
      </p:sp>
      <p:sp>
        <p:nvSpPr>
          <p:cNvPr id="70" name="文本框 69"/>
          <p:cNvSpPr txBox="1"/>
          <p:nvPr/>
        </p:nvSpPr>
        <p:spPr>
          <a:xfrm>
            <a:off x="6016922" y="4875652"/>
            <a:ext cx="547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0.5</a:t>
            </a:r>
            <a:endParaRPr lang="zh-CN" altLang="en-US" sz="2100"/>
          </a:p>
        </p:txBody>
      </p:sp>
      <p:sp>
        <p:nvSpPr>
          <p:cNvPr id="71" name="文本框 70"/>
          <p:cNvSpPr txBox="1"/>
          <p:nvPr/>
        </p:nvSpPr>
        <p:spPr>
          <a:xfrm>
            <a:off x="6623601" y="4875652"/>
            <a:ext cx="5452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0.3</a:t>
            </a:r>
            <a:endParaRPr lang="zh-CN" altLang="en-US" sz="2100"/>
          </a:p>
        </p:txBody>
      </p:sp>
      <p:cxnSp>
        <p:nvCxnSpPr>
          <p:cNvPr id="5" name="直接箭头连接符 4"/>
          <p:cNvCxnSpPr>
            <a:stCxn id="327" idx="2"/>
            <a:endCxn id="3" idx="0"/>
          </p:cNvCxnSpPr>
          <p:nvPr/>
        </p:nvCxnSpPr>
        <p:spPr>
          <a:xfrm flipH="1">
            <a:off x="4184014" y="4498889"/>
            <a:ext cx="1120752" cy="37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327" idx="2"/>
            <a:endCxn id="68" idx="0"/>
          </p:cNvCxnSpPr>
          <p:nvPr/>
        </p:nvCxnSpPr>
        <p:spPr>
          <a:xfrm flipH="1">
            <a:off x="4861326" y="4498889"/>
            <a:ext cx="443440" cy="37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27" idx="2"/>
            <a:endCxn id="69" idx="0"/>
          </p:cNvCxnSpPr>
          <p:nvPr/>
        </p:nvCxnSpPr>
        <p:spPr>
          <a:xfrm>
            <a:off x="5304766" y="4498889"/>
            <a:ext cx="296884" cy="37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327" idx="2"/>
            <a:endCxn id="70" idx="0"/>
          </p:cNvCxnSpPr>
          <p:nvPr/>
        </p:nvCxnSpPr>
        <p:spPr>
          <a:xfrm>
            <a:off x="5304766" y="4498889"/>
            <a:ext cx="985714" cy="37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327" idx="2"/>
            <a:endCxn id="71" idx="0"/>
          </p:cNvCxnSpPr>
          <p:nvPr/>
        </p:nvCxnSpPr>
        <p:spPr>
          <a:xfrm>
            <a:off x="5304766" y="4498889"/>
            <a:ext cx="1591456" cy="37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4640589" y="5193753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>
                <a:ea typeface="微软雅黑" panose="020B0503020204020204" charset="-122"/>
                <a:cs typeface="Arial" panose="020B0604020202020204" pitchFamily="34" charset="0"/>
              </a:rPr>
              <a:t>我</a:t>
            </a:r>
            <a:endParaRPr lang="zh-CN" altLang="en-US" sz="1500"/>
          </a:p>
        </p:txBody>
      </p:sp>
      <p:sp>
        <p:nvSpPr>
          <p:cNvPr id="83" name="矩形 82"/>
          <p:cNvSpPr/>
          <p:nvPr/>
        </p:nvSpPr>
        <p:spPr>
          <a:xfrm>
            <a:off x="5296393" y="5188686"/>
            <a:ext cx="5693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>
                <a:ea typeface="微软雅黑" panose="020B0503020204020204" charset="-122"/>
                <a:cs typeface="Arial" panose="020B0604020202020204" pitchFamily="34" charset="0"/>
              </a:rPr>
              <a:t>喜欢</a:t>
            </a:r>
            <a:endParaRPr lang="zh-CN" altLang="en-US" sz="1500"/>
          </a:p>
        </p:txBody>
      </p:sp>
      <p:sp>
        <p:nvSpPr>
          <p:cNvPr id="84" name="矩形 83"/>
          <p:cNvSpPr/>
          <p:nvPr/>
        </p:nvSpPr>
        <p:spPr>
          <a:xfrm>
            <a:off x="6088337" y="5188686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>
                <a:ea typeface="微软雅黑" panose="020B0503020204020204" charset="-122"/>
                <a:cs typeface="Arial" panose="020B0604020202020204" pitchFamily="34" charset="0"/>
              </a:rPr>
              <a:t>你</a:t>
            </a:r>
            <a:endParaRPr lang="zh-CN" altLang="en-US" sz="1500"/>
          </a:p>
        </p:txBody>
      </p:sp>
      <p:sp>
        <p:nvSpPr>
          <p:cNvPr id="85" name="矩形 84"/>
          <p:cNvSpPr/>
          <p:nvPr/>
        </p:nvSpPr>
        <p:spPr>
          <a:xfrm>
            <a:off x="6692066" y="5188686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>
                <a:ea typeface="微软雅黑" panose="020B0503020204020204" charset="-122"/>
                <a:cs typeface="Arial" panose="020B0604020202020204" pitchFamily="34" charset="0"/>
              </a:rPr>
              <a:t>他</a:t>
            </a:r>
            <a:endParaRPr lang="zh-CN" altLang="en-US" sz="1500"/>
          </a:p>
        </p:txBody>
      </p:sp>
      <p:sp>
        <p:nvSpPr>
          <p:cNvPr id="86" name="矩形 85"/>
          <p:cNvSpPr/>
          <p:nvPr/>
        </p:nvSpPr>
        <p:spPr>
          <a:xfrm>
            <a:off x="3708349" y="5193753"/>
            <a:ext cx="7617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>
                <a:ea typeface="微软雅黑" panose="020B0503020204020204" charset="-122"/>
                <a:cs typeface="Arial" panose="020B0604020202020204" pitchFamily="34" charset="0"/>
              </a:rPr>
              <a:t>起始符</a:t>
            </a:r>
            <a:endParaRPr lang="zh-CN" altLang="en-US" sz="1500"/>
          </a:p>
        </p:txBody>
      </p:sp>
      <p:sp>
        <p:nvSpPr>
          <p:cNvPr id="77" name="文本框 76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79" name="直接连接符 78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38"/>
          <p:cNvSpPr/>
          <p:nvPr/>
        </p:nvSpPr>
        <p:spPr>
          <a:xfrm>
            <a:off x="5113460" y="5133507"/>
            <a:ext cx="3351090" cy="392415"/>
          </a:xfrm>
          <a:prstGeom prst="roundRect">
            <a:avLst/>
          </a:prstGeom>
          <a:solidFill>
            <a:srgbClr val="A5A5A5">
              <a:alpha val="2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圆角矩形 16"/>
          <p:cNvSpPr/>
          <p:nvPr/>
        </p:nvSpPr>
        <p:spPr>
          <a:xfrm>
            <a:off x="5719642" y="5187839"/>
            <a:ext cx="2649658" cy="312239"/>
          </a:xfrm>
          <a:prstGeom prst="roundRect">
            <a:avLst/>
          </a:prstGeom>
          <a:solidFill>
            <a:srgbClr val="FFC000">
              <a:alpha val="27059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8" y="1384835"/>
            <a:ext cx="5430755" cy="36185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简单的</a:t>
            </a:r>
            <a:r>
              <a:rPr lang="zh-CN" altLang="en-US"/>
              <a:t>说</a:t>
            </a:r>
            <a:r>
              <a:rPr lang="zh-CN" altLang="en-US" smtClean="0"/>
              <a:t>就是单向传播的</a:t>
            </a:r>
            <a:r>
              <a:rPr lang="zh-CN" altLang="en-US" dirty="0"/>
              <a:t>网络结构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65761" y="2806609"/>
            <a:ext cx="127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输入层</a:t>
            </a:r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5761" y="3758483"/>
            <a:ext cx="102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隐藏层</a:t>
            </a:r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64649" y="4907127"/>
            <a:ext cx="10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输出层</a:t>
            </a:r>
            <a:r>
              <a:rPr lang="en-US" altLang="zh-CN" dirty="0"/>
              <a:t>y</a:t>
            </a:r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 rot="5400000">
            <a:off x="1654896" y="2962373"/>
            <a:ext cx="2546266" cy="2081905"/>
            <a:chOff x="1485558" y="2729042"/>
            <a:chExt cx="3395021" cy="2775873"/>
          </a:xfrm>
        </p:grpSpPr>
        <p:sp>
          <p:nvSpPr>
            <p:cNvPr id="4" name="流程图: 接点 3"/>
            <p:cNvSpPr/>
            <p:nvPr/>
          </p:nvSpPr>
          <p:spPr>
            <a:xfrm>
              <a:off x="1616788" y="3588433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616788" y="4323072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013769" y="2919015"/>
              <a:ext cx="360000" cy="2431362"/>
              <a:chOff x="3278592" y="2579582"/>
              <a:chExt cx="360000" cy="2431362"/>
            </a:xfrm>
          </p:grpSpPr>
          <p:sp>
            <p:nvSpPr>
              <p:cNvPr id="6" name="流程图: 接点 5"/>
              <p:cNvSpPr/>
              <p:nvPr/>
            </p:nvSpPr>
            <p:spPr>
              <a:xfrm>
                <a:off x="3278592" y="2579582"/>
                <a:ext cx="360000" cy="360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" name="流程图: 接点 6"/>
              <p:cNvSpPr/>
              <p:nvPr/>
            </p:nvSpPr>
            <p:spPr>
              <a:xfrm>
                <a:off x="3278592" y="3249000"/>
                <a:ext cx="360000" cy="360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流程图: 接点 7"/>
              <p:cNvSpPr/>
              <p:nvPr/>
            </p:nvSpPr>
            <p:spPr>
              <a:xfrm>
                <a:off x="3278592" y="3983639"/>
                <a:ext cx="360000" cy="360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" name="流程图: 接点 8"/>
              <p:cNvSpPr/>
              <p:nvPr/>
            </p:nvSpPr>
            <p:spPr>
              <a:xfrm>
                <a:off x="3278592" y="4650944"/>
                <a:ext cx="360000" cy="360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" name="流程图: 接点 10"/>
            <p:cNvSpPr/>
            <p:nvPr/>
          </p:nvSpPr>
          <p:spPr>
            <a:xfrm>
              <a:off x="4410750" y="3588433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流程图: 接点 11"/>
            <p:cNvSpPr/>
            <p:nvPr/>
          </p:nvSpPr>
          <p:spPr>
            <a:xfrm>
              <a:off x="4410750" y="4318406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8" name="直接箭头连接符 17"/>
            <p:cNvCxnSpPr>
              <a:stCxn id="4" idx="6"/>
              <a:endCxn id="6" idx="2"/>
            </p:cNvCxnSpPr>
            <p:nvPr/>
          </p:nvCxnSpPr>
          <p:spPr>
            <a:xfrm flipV="1">
              <a:off x="1976788" y="3099015"/>
              <a:ext cx="1036981" cy="669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4" idx="6"/>
              <a:endCxn id="7" idx="2"/>
            </p:cNvCxnSpPr>
            <p:nvPr/>
          </p:nvCxnSpPr>
          <p:spPr>
            <a:xfrm>
              <a:off x="1976788" y="3768433"/>
              <a:ext cx="10369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4" idx="6"/>
              <a:endCxn id="8" idx="2"/>
            </p:cNvCxnSpPr>
            <p:nvPr/>
          </p:nvCxnSpPr>
          <p:spPr>
            <a:xfrm>
              <a:off x="1976788" y="3768433"/>
              <a:ext cx="1036981" cy="734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4" idx="6"/>
              <a:endCxn id="9" idx="2"/>
            </p:cNvCxnSpPr>
            <p:nvPr/>
          </p:nvCxnSpPr>
          <p:spPr>
            <a:xfrm>
              <a:off x="1976788" y="3768433"/>
              <a:ext cx="1036981" cy="14019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5" idx="6"/>
              <a:endCxn id="6" idx="2"/>
            </p:cNvCxnSpPr>
            <p:nvPr/>
          </p:nvCxnSpPr>
          <p:spPr>
            <a:xfrm flipV="1">
              <a:off x="1976788" y="3099015"/>
              <a:ext cx="1036981" cy="1404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5" idx="6"/>
              <a:endCxn id="7" idx="2"/>
            </p:cNvCxnSpPr>
            <p:nvPr/>
          </p:nvCxnSpPr>
          <p:spPr>
            <a:xfrm flipV="1">
              <a:off x="1976788" y="3768433"/>
              <a:ext cx="1036981" cy="734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5" idx="6"/>
              <a:endCxn id="8" idx="2"/>
            </p:cNvCxnSpPr>
            <p:nvPr/>
          </p:nvCxnSpPr>
          <p:spPr>
            <a:xfrm>
              <a:off x="1976788" y="4503072"/>
              <a:ext cx="10369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5" idx="6"/>
              <a:endCxn id="9" idx="2"/>
            </p:cNvCxnSpPr>
            <p:nvPr/>
          </p:nvCxnSpPr>
          <p:spPr>
            <a:xfrm>
              <a:off x="1976788" y="4503072"/>
              <a:ext cx="1036981" cy="6673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6" idx="6"/>
              <a:endCxn id="11" idx="2"/>
            </p:cNvCxnSpPr>
            <p:nvPr/>
          </p:nvCxnSpPr>
          <p:spPr>
            <a:xfrm>
              <a:off x="3373769" y="3099015"/>
              <a:ext cx="1036981" cy="669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7" idx="6"/>
              <a:endCxn id="11" idx="2"/>
            </p:cNvCxnSpPr>
            <p:nvPr/>
          </p:nvCxnSpPr>
          <p:spPr>
            <a:xfrm>
              <a:off x="3373769" y="3768433"/>
              <a:ext cx="10369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7" idx="6"/>
              <a:endCxn id="12" idx="2"/>
            </p:cNvCxnSpPr>
            <p:nvPr/>
          </p:nvCxnSpPr>
          <p:spPr>
            <a:xfrm>
              <a:off x="3373769" y="3768433"/>
              <a:ext cx="1036981" cy="729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8" idx="6"/>
              <a:endCxn id="11" idx="2"/>
            </p:cNvCxnSpPr>
            <p:nvPr/>
          </p:nvCxnSpPr>
          <p:spPr>
            <a:xfrm flipV="1">
              <a:off x="3373769" y="3768433"/>
              <a:ext cx="1036981" cy="734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8" idx="6"/>
              <a:endCxn id="12" idx="2"/>
            </p:cNvCxnSpPr>
            <p:nvPr/>
          </p:nvCxnSpPr>
          <p:spPr>
            <a:xfrm flipV="1">
              <a:off x="3373769" y="4498406"/>
              <a:ext cx="1036981" cy="4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>
              <a:stCxn id="9" idx="6"/>
              <a:endCxn id="11" idx="2"/>
            </p:cNvCxnSpPr>
            <p:nvPr/>
          </p:nvCxnSpPr>
          <p:spPr>
            <a:xfrm flipV="1">
              <a:off x="3373769" y="3768433"/>
              <a:ext cx="1036981" cy="14019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9" idx="6"/>
              <a:endCxn id="12" idx="2"/>
            </p:cNvCxnSpPr>
            <p:nvPr/>
          </p:nvCxnSpPr>
          <p:spPr>
            <a:xfrm flipV="1">
              <a:off x="3373769" y="4498406"/>
              <a:ext cx="1036981" cy="6719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6" idx="6"/>
              <a:endCxn id="12" idx="2"/>
            </p:cNvCxnSpPr>
            <p:nvPr/>
          </p:nvCxnSpPr>
          <p:spPr>
            <a:xfrm>
              <a:off x="3373769" y="3099015"/>
              <a:ext cx="1036981" cy="1399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1485558" y="2729042"/>
              <a:ext cx="639193" cy="277587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6" name="矩形 65"/>
            <p:cNvSpPr/>
            <p:nvPr/>
          </p:nvSpPr>
          <p:spPr>
            <a:xfrm>
              <a:off x="2865806" y="2729042"/>
              <a:ext cx="639193" cy="277587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7" name="矩形 66"/>
            <p:cNvSpPr/>
            <p:nvPr/>
          </p:nvSpPr>
          <p:spPr>
            <a:xfrm>
              <a:off x="4241386" y="2729042"/>
              <a:ext cx="639193" cy="277587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4680916" y="5126913"/>
            <a:ext cx="36883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/>
              <a:t>Y = W</a:t>
            </a:r>
            <a:r>
              <a:rPr lang="en-US" altLang="zh-CN" sz="2100" baseline="-25000" dirty="0"/>
              <a:t>2</a:t>
            </a:r>
            <a:r>
              <a:rPr lang="en-US" altLang="zh-CN" sz="2100" dirty="0"/>
              <a:t> * </a:t>
            </a:r>
            <a:r>
              <a:rPr lang="en-US" altLang="zh-CN" sz="2100" dirty="0" err="1"/>
              <a:t>Active_fun</a:t>
            </a:r>
            <a:r>
              <a:rPr lang="en-US" altLang="zh-CN" sz="2100" dirty="0"/>
              <a:t>( W</a:t>
            </a:r>
            <a:r>
              <a:rPr lang="en-US" altLang="zh-CN" sz="2100" baseline="-25000" dirty="0"/>
              <a:t>1</a:t>
            </a:r>
            <a:r>
              <a:rPr lang="en-US" altLang="zh-CN" sz="2100" dirty="0"/>
              <a:t> * X + b )</a:t>
            </a:r>
            <a:endParaRPr lang="zh-CN" altLang="en-US" sz="2100" dirty="0"/>
          </a:p>
        </p:txBody>
      </p:sp>
      <p:sp>
        <p:nvSpPr>
          <p:cNvPr id="10" name="圆角矩形 9"/>
          <p:cNvSpPr/>
          <p:nvPr/>
        </p:nvSpPr>
        <p:spPr>
          <a:xfrm>
            <a:off x="7535008" y="5207089"/>
            <a:ext cx="309929" cy="273740"/>
          </a:xfrm>
          <a:prstGeom prst="round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4" name="曲线连接符 33"/>
          <p:cNvCxnSpPr>
            <a:stCxn id="10" idx="0"/>
            <a:endCxn id="65" idx="0"/>
          </p:cNvCxnSpPr>
          <p:nvPr/>
        </p:nvCxnSpPr>
        <p:spPr>
          <a:xfrm rot="16200000" flipV="1">
            <a:off x="4710879" y="2227994"/>
            <a:ext cx="2237199" cy="3720991"/>
          </a:xfrm>
          <a:prstGeom prst="curvedConnector2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17" idx="0"/>
            <a:endCxn id="66" idx="0"/>
          </p:cNvCxnSpPr>
          <p:nvPr/>
        </p:nvCxnSpPr>
        <p:spPr>
          <a:xfrm rot="16200000" flipV="1">
            <a:off x="4915346" y="3058713"/>
            <a:ext cx="1182762" cy="3075489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曲线连接符 48"/>
          <p:cNvCxnSpPr>
            <a:stCxn id="68" idx="0"/>
          </p:cNvCxnSpPr>
          <p:nvPr/>
        </p:nvCxnSpPr>
        <p:spPr>
          <a:xfrm rot="16200000" flipV="1">
            <a:off x="5110266" y="3712071"/>
            <a:ext cx="273558" cy="2556126"/>
          </a:xfrm>
          <a:prstGeom prst="curvedConnector2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82722" y="261390"/>
            <a:ext cx="297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前馈神经网络</a:t>
            </a:r>
            <a:endParaRPr lang="zh-CN" altLang="en-US" dirty="0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63" name="直接连接符 62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8" y="1866718"/>
            <a:ext cx="7886700" cy="36094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mtClean="0"/>
              <a:t>LoadArgs</a:t>
            </a:r>
            <a:r>
              <a:rPr lang="zh-CN" altLang="en-US" smtClean="0"/>
              <a:t>（）解析参数</a:t>
            </a:r>
            <a:endParaRPr lang="en-US" altLang="zh-CN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Init</a:t>
            </a:r>
            <a:r>
              <a:rPr lang="zh-CN" altLang="en-US" smtClean="0"/>
              <a:t>（）初始化模型参数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Train</a:t>
            </a:r>
            <a:r>
              <a:rPr lang="zh-CN" altLang="en-US" smtClean="0"/>
              <a:t>（）训练模块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Dump</a:t>
            </a:r>
            <a:r>
              <a:rPr lang="zh-CN" altLang="en-US" smtClean="0"/>
              <a:t>（）输出模型参数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Read</a:t>
            </a:r>
            <a:r>
              <a:rPr lang="zh-CN" altLang="en-US" smtClean="0"/>
              <a:t>（）读入模型参数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Test</a:t>
            </a:r>
            <a:r>
              <a:rPr lang="zh-CN" altLang="en-US" smtClean="0"/>
              <a:t>（）测试模块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9519" y="1310764"/>
            <a:ext cx="1936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训练流程</a:t>
            </a:r>
            <a:endParaRPr lang="zh-CN" altLang="en-US" sz="2100" b="1"/>
          </a:p>
        </p:txBody>
      </p:sp>
      <p:sp>
        <p:nvSpPr>
          <p:cNvPr id="9" name="文本框 8"/>
          <p:cNvSpPr txBox="1"/>
          <p:nvPr/>
        </p:nvSpPr>
        <p:spPr>
          <a:xfrm>
            <a:off x="4270039" y="1304077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source/sample/fnnlm/FNNLM.cpp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4055" y="1703179"/>
            <a:ext cx="4179334" cy="360942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786099" y="1994389"/>
            <a:ext cx="1338629" cy="243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7" y="1885768"/>
            <a:ext cx="7886700" cy="36094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mtClean="0"/>
              <a:t>LoadArgs</a:t>
            </a:r>
            <a:r>
              <a:rPr lang="zh-CN" altLang="en-US" smtClean="0"/>
              <a:t>（）解析参数</a:t>
            </a:r>
            <a:endParaRPr lang="en-US" altLang="zh-CN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Init</a:t>
            </a:r>
            <a:r>
              <a:rPr lang="zh-CN" altLang="en-US" smtClean="0"/>
              <a:t>（）初始化模型参数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Train</a:t>
            </a:r>
            <a:r>
              <a:rPr lang="zh-CN" altLang="en-US" smtClean="0"/>
              <a:t>（）训练模块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Dump</a:t>
            </a:r>
            <a:r>
              <a:rPr lang="zh-CN" altLang="en-US" smtClean="0"/>
              <a:t>（）输出模型参数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Read</a:t>
            </a:r>
            <a:r>
              <a:rPr lang="zh-CN" altLang="en-US" smtClean="0"/>
              <a:t>（）读入模型参数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Test</a:t>
            </a:r>
            <a:r>
              <a:rPr lang="zh-CN" altLang="en-US" smtClean="0"/>
              <a:t>（）测试模块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9518" y="1329814"/>
            <a:ext cx="1936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训练流程</a:t>
            </a:r>
            <a:endParaRPr lang="zh-CN" altLang="en-US" sz="2100" b="1"/>
          </a:p>
        </p:txBody>
      </p:sp>
      <p:sp>
        <p:nvSpPr>
          <p:cNvPr id="9" name="文本框 8"/>
          <p:cNvSpPr txBox="1"/>
          <p:nvPr/>
        </p:nvSpPr>
        <p:spPr>
          <a:xfrm>
            <a:off x="4019511" y="1378388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source/sample/fnnlm/FNNLM.cpp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866987" y="2633297"/>
            <a:ext cx="664258" cy="21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1245" y="2265553"/>
            <a:ext cx="5040740" cy="266216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7" y="1809568"/>
            <a:ext cx="7886700" cy="36094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mtClean="0"/>
              <a:t>LoadArgs</a:t>
            </a:r>
            <a:r>
              <a:rPr lang="zh-CN" altLang="en-US" smtClean="0"/>
              <a:t>（）解析参数</a:t>
            </a:r>
            <a:endParaRPr lang="en-US" altLang="zh-CN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Init</a:t>
            </a:r>
            <a:r>
              <a:rPr lang="zh-CN" altLang="en-US" smtClean="0"/>
              <a:t>（）初始化模型参数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Train</a:t>
            </a:r>
            <a:r>
              <a:rPr lang="zh-CN" altLang="en-US" smtClean="0"/>
              <a:t>（）训练模块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Dump</a:t>
            </a:r>
            <a:r>
              <a:rPr lang="zh-CN" altLang="en-US" smtClean="0"/>
              <a:t>（）输出模型参数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Read</a:t>
            </a:r>
            <a:r>
              <a:rPr lang="zh-CN" altLang="en-US" smtClean="0"/>
              <a:t>（）读入模型参数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Test</a:t>
            </a:r>
            <a:r>
              <a:rPr lang="zh-CN" altLang="en-US" smtClean="0"/>
              <a:t>（）测试模块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9518" y="1253614"/>
            <a:ext cx="1936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训练流程</a:t>
            </a:r>
            <a:endParaRPr lang="zh-CN" altLang="en-US" sz="2100" b="1"/>
          </a:p>
        </p:txBody>
      </p:sp>
      <p:sp>
        <p:nvSpPr>
          <p:cNvPr id="9" name="文本框 8"/>
          <p:cNvSpPr txBox="1"/>
          <p:nvPr/>
        </p:nvSpPr>
        <p:spPr>
          <a:xfrm>
            <a:off x="4019511" y="1302188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source/sample/fnnlm/FNNLM.cpp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9290" y="1925582"/>
            <a:ext cx="3731786" cy="306043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2337691" y="3137389"/>
            <a:ext cx="2004646" cy="30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7" y="1838143"/>
            <a:ext cx="7886700" cy="36094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mtClean="0"/>
              <a:t>LoadArgs</a:t>
            </a:r>
            <a:r>
              <a:rPr lang="zh-CN" altLang="en-US" smtClean="0"/>
              <a:t>（）解析参数</a:t>
            </a:r>
            <a:endParaRPr lang="en-US" altLang="zh-CN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Init</a:t>
            </a:r>
            <a:r>
              <a:rPr lang="zh-CN" altLang="en-US" smtClean="0"/>
              <a:t>（）初始化模型参数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Train</a:t>
            </a:r>
            <a:r>
              <a:rPr lang="zh-CN" altLang="en-US" smtClean="0"/>
              <a:t>（）训练模块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Dump</a:t>
            </a:r>
            <a:r>
              <a:rPr lang="zh-CN" altLang="en-US" smtClean="0"/>
              <a:t>（）输出模型参数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Read</a:t>
            </a:r>
            <a:r>
              <a:rPr lang="zh-CN" altLang="en-US" smtClean="0"/>
              <a:t>（）读入模型参数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Test</a:t>
            </a:r>
            <a:r>
              <a:rPr lang="zh-CN" altLang="en-US" smtClean="0"/>
              <a:t>（）测试模块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9518" y="1282189"/>
            <a:ext cx="1936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训练流程</a:t>
            </a:r>
            <a:endParaRPr lang="zh-CN" altLang="en-US" sz="2100" b="1"/>
          </a:p>
        </p:txBody>
      </p:sp>
      <p:sp>
        <p:nvSpPr>
          <p:cNvPr id="9" name="文本框 8"/>
          <p:cNvSpPr txBox="1"/>
          <p:nvPr/>
        </p:nvSpPr>
        <p:spPr>
          <a:xfrm>
            <a:off x="4019511" y="1330763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source/sample/fnnlm/FNNLM.cpp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9875" y="1769673"/>
            <a:ext cx="3633417" cy="3326522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2950954" y="3390167"/>
            <a:ext cx="1008922" cy="375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7" y="1876243"/>
            <a:ext cx="7886700" cy="36094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mtClean="0"/>
              <a:t>LoadArgs</a:t>
            </a:r>
            <a:r>
              <a:rPr lang="zh-CN" altLang="en-US" smtClean="0"/>
              <a:t>（）解析参数</a:t>
            </a:r>
            <a:endParaRPr lang="en-US" altLang="zh-CN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Init</a:t>
            </a:r>
            <a:r>
              <a:rPr lang="zh-CN" altLang="en-US" smtClean="0"/>
              <a:t>（）初始化模型参数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Train</a:t>
            </a:r>
            <a:r>
              <a:rPr lang="zh-CN" altLang="en-US" smtClean="0"/>
              <a:t>（）训练模块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Dump</a:t>
            </a:r>
            <a:r>
              <a:rPr lang="zh-CN" altLang="en-US" smtClean="0"/>
              <a:t>（）输出模型参数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Read</a:t>
            </a:r>
            <a:r>
              <a:rPr lang="zh-CN" altLang="en-US" smtClean="0"/>
              <a:t>（）读入模型参数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Test</a:t>
            </a:r>
            <a:r>
              <a:rPr lang="zh-CN" altLang="en-US" smtClean="0"/>
              <a:t>（）测试模块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9518" y="1320289"/>
            <a:ext cx="1936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训练流程</a:t>
            </a:r>
            <a:endParaRPr lang="zh-CN" altLang="en-US" sz="2100" b="1"/>
          </a:p>
        </p:txBody>
      </p:sp>
      <p:sp>
        <p:nvSpPr>
          <p:cNvPr id="9" name="文本框 8"/>
          <p:cNvSpPr txBox="1"/>
          <p:nvPr/>
        </p:nvSpPr>
        <p:spPr>
          <a:xfrm>
            <a:off x="4019511" y="1368863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source/sample/fnnlm/FNNLM.cpp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2867" y="2003913"/>
            <a:ext cx="3766841" cy="316633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2866987" y="3415079"/>
            <a:ext cx="1325880" cy="107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7" y="1895293"/>
            <a:ext cx="7886700" cy="36094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mtClean="0"/>
              <a:t>LoadArgs</a:t>
            </a:r>
            <a:r>
              <a:rPr lang="zh-CN" altLang="en-US" smtClean="0"/>
              <a:t>（）解析参数</a:t>
            </a:r>
            <a:endParaRPr lang="en-US" altLang="zh-CN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Init</a:t>
            </a:r>
            <a:r>
              <a:rPr lang="zh-CN" altLang="en-US" smtClean="0"/>
              <a:t>（）初始化模型参数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Train</a:t>
            </a:r>
            <a:r>
              <a:rPr lang="zh-CN" altLang="en-US" smtClean="0"/>
              <a:t>（）训练模块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Dump</a:t>
            </a:r>
            <a:r>
              <a:rPr lang="zh-CN" altLang="en-US" smtClean="0"/>
              <a:t>（）输出模型参数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Read</a:t>
            </a:r>
            <a:r>
              <a:rPr lang="zh-CN" altLang="en-US" smtClean="0"/>
              <a:t>（）读入模型参数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Test</a:t>
            </a:r>
            <a:r>
              <a:rPr lang="zh-CN" altLang="en-US" smtClean="0"/>
              <a:t>（）测试模块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9518" y="1339339"/>
            <a:ext cx="1936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训练流程</a:t>
            </a:r>
            <a:endParaRPr lang="zh-CN" altLang="en-US" sz="2100" b="1"/>
          </a:p>
        </p:txBody>
      </p:sp>
      <p:sp>
        <p:nvSpPr>
          <p:cNvPr id="9" name="文本框 8"/>
          <p:cNvSpPr txBox="1"/>
          <p:nvPr/>
        </p:nvSpPr>
        <p:spPr>
          <a:xfrm>
            <a:off x="4019511" y="1387913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source/sample/fnnlm/FNNLM.cpp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9241" y="2248008"/>
            <a:ext cx="4087169" cy="274045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2291531" y="3447317"/>
            <a:ext cx="1537709" cy="159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mtClean="0"/>
              <a:t>Shuffle</a:t>
            </a:r>
            <a:r>
              <a:rPr lang="zh-CN" altLang="en-US" smtClean="0"/>
              <a:t>（）会将训练数据随机打乱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LoadNGrams</a:t>
            </a:r>
            <a:r>
              <a:rPr lang="zh-CN" altLang="en-US" smtClean="0"/>
              <a:t>（）根据</a:t>
            </a:r>
            <a:r>
              <a:rPr lang="en-US" altLang="zh-CN" smtClean="0"/>
              <a:t>batch</a:t>
            </a:r>
            <a:r>
              <a:rPr lang="zh-CN" altLang="en-US" smtClean="0"/>
              <a:t>大小预处理数据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MakeWordBatch</a:t>
            </a:r>
            <a:r>
              <a:rPr lang="zh-CN" altLang="en-US" smtClean="0"/>
              <a:t>（）将预处理的数据处理成张量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Clear</a:t>
            </a:r>
            <a:r>
              <a:rPr lang="zh-CN" altLang="en-US" smtClean="0"/>
              <a:t>（）将梯度清零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/>
              <a:t>ForwardAutoDiff</a:t>
            </a:r>
            <a:r>
              <a:rPr lang="zh-CN" altLang="en-US" smtClean="0"/>
              <a:t>（）前向计算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autoDiffer.Backward</a:t>
            </a:r>
            <a:r>
              <a:rPr lang="zh-CN" altLang="en-US" smtClean="0"/>
              <a:t>（）自动反向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Update</a:t>
            </a:r>
            <a:r>
              <a:rPr lang="zh-CN" altLang="en-US" smtClean="0"/>
              <a:t>（）更新参数</a:t>
            </a:r>
            <a:endParaRPr lang="en-US" altLang="zh-CN" smtClean="0"/>
          </a:p>
        </p:txBody>
      </p:sp>
      <p:sp>
        <p:nvSpPr>
          <p:cNvPr id="7" name="文本框 6"/>
          <p:cNvSpPr txBox="1"/>
          <p:nvPr/>
        </p:nvSpPr>
        <p:spPr>
          <a:xfrm>
            <a:off x="628650" y="1131183"/>
            <a:ext cx="334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+mn-ea"/>
              </a:rPr>
              <a:t>Train</a:t>
            </a:r>
            <a:r>
              <a:rPr lang="zh-CN" altLang="en-US" sz="2400" b="1">
                <a:latin typeface="+mn-ea"/>
              </a:rPr>
              <a:t>函数中关键操作</a:t>
            </a:r>
            <a:endParaRPr lang="zh-CN" altLang="en-US" sz="2400" b="1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HAVE A TRY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9805" y="1117373"/>
            <a:ext cx="8558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将</a:t>
            </a:r>
            <a:r>
              <a:rPr lang="en-US" altLang="zh-CN" sz="2000" smtClean="0"/>
              <a:t>data</a:t>
            </a:r>
            <a:r>
              <a:rPr lang="zh-CN" altLang="en-US" sz="2000" smtClean="0"/>
              <a:t>文件</a:t>
            </a:r>
            <a:r>
              <a:rPr lang="zh-CN" altLang="en-US" sz="2000"/>
              <a:t>夹</a:t>
            </a:r>
            <a:r>
              <a:rPr lang="zh-CN" altLang="en-US" sz="2000" smtClean="0"/>
              <a:t>拷贝到</a:t>
            </a:r>
            <a:r>
              <a:rPr lang="en-US" altLang="zh-CN" sz="2000" smtClean="0">
                <a:sym typeface="Wingdings" panose="05000000000000000000" pitchFamily="2" charset="2"/>
              </a:rPr>
              <a:t>VS</a:t>
            </a:r>
            <a:r>
              <a:rPr lang="zh-CN" altLang="en-US" sz="2000" smtClean="0">
                <a:sym typeface="Wingdings" panose="05000000000000000000" pitchFamily="2" charset="2"/>
              </a:rPr>
              <a:t>的工作目录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39196"/>
          <a:stretch>
            <a:fillRect/>
          </a:stretch>
        </p:blipFill>
        <p:spPr>
          <a:xfrm>
            <a:off x="1606482" y="1955633"/>
            <a:ext cx="5642025" cy="296879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248025" y="2733675"/>
            <a:ext cx="299085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78" y="5324535"/>
            <a:ext cx="5991225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518" y="1192972"/>
            <a:ext cx="7886700" cy="438893"/>
          </a:xfr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+mn-ea"/>
                <a:ea typeface="+mn-ea"/>
                <a:cs typeface="+mn-cs"/>
              </a:rPr>
              <a:t>训练命令与参数</a:t>
            </a:r>
            <a:endParaRPr lang="zh-CN" altLang="en-US" sz="2400" b="1">
              <a:latin typeface="+mn-ea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9518" y="1896673"/>
            <a:ext cx="199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对于</a:t>
            </a:r>
            <a:r>
              <a:rPr lang="en-US" altLang="zh-CN" sz="2400"/>
              <a:t>Windows</a:t>
            </a:r>
            <a:endParaRPr lang="zh-CN" altLang="en-US" sz="2000"/>
          </a:p>
        </p:txBody>
      </p:sp>
      <p:sp>
        <p:nvSpPr>
          <p:cNvPr id="6" name="矩形 5"/>
          <p:cNvSpPr/>
          <p:nvPr/>
        </p:nvSpPr>
        <p:spPr>
          <a:xfrm>
            <a:off x="249518" y="2406207"/>
            <a:ext cx="82117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/>
              <a:t>-fnnlm -dev </a:t>
            </a:r>
            <a:r>
              <a:rPr lang="en-US" altLang="zh-CN" sz="2200" smtClean="0"/>
              <a:t>-1</a:t>
            </a:r>
            <a:r>
              <a:rPr lang="zh-CN" altLang="en-US" sz="2200" smtClean="0"/>
              <a:t> </a:t>
            </a:r>
            <a:r>
              <a:rPr lang="zh-CN" altLang="en-US" sz="2200"/>
              <a:t>-lrate 0.01 -wbatch 128 -minmax 0.1 -nepoch </a:t>
            </a:r>
            <a:r>
              <a:rPr lang="en-US" altLang="zh-CN" sz="2200"/>
              <a:t>5</a:t>
            </a:r>
            <a:r>
              <a:rPr lang="zh-CN" altLang="en-US" sz="2200"/>
              <a:t> -n 3 -hdepth 1 -hsize </a:t>
            </a:r>
            <a:r>
              <a:rPr lang="en-US" altLang="zh-CN" sz="2200" smtClean="0"/>
              <a:t>64</a:t>
            </a:r>
            <a:r>
              <a:rPr lang="zh-CN" altLang="en-US" sz="2200" smtClean="0"/>
              <a:t> </a:t>
            </a:r>
            <a:r>
              <a:rPr lang="zh-CN" altLang="en-US" sz="2200"/>
              <a:t>-esize </a:t>
            </a:r>
            <a:r>
              <a:rPr lang="en-US" altLang="zh-CN" sz="2200"/>
              <a:t>5</a:t>
            </a:r>
            <a:r>
              <a:rPr lang="zh-CN" altLang="en-US" sz="2200" smtClean="0"/>
              <a:t>0 </a:t>
            </a:r>
            <a:r>
              <a:rPr lang="zh-CN" altLang="en-US" sz="2200"/>
              <a:t>-train $(ProjectDir)</a:t>
            </a:r>
            <a:r>
              <a:rPr lang="zh-CN" altLang="en-US" sz="2200" smtClean="0"/>
              <a:t>\data\wsj</a:t>
            </a:r>
            <a:r>
              <a:rPr lang="zh-CN" altLang="en-US" sz="2200"/>
              <a:t>.train -test $(ProjectDir)</a:t>
            </a:r>
            <a:r>
              <a:rPr lang="zh-CN" altLang="en-US" sz="2200" smtClean="0"/>
              <a:t>\data\wsj</a:t>
            </a:r>
            <a:r>
              <a:rPr lang="zh-CN" altLang="en-US" sz="2200"/>
              <a:t>.test -output $(ProjectDir)</a:t>
            </a:r>
            <a:r>
              <a:rPr lang="zh-CN" altLang="en-US" sz="2200" smtClean="0"/>
              <a:t>\wsj</a:t>
            </a:r>
            <a:r>
              <a:rPr lang="zh-CN" altLang="en-US" sz="2200"/>
              <a:t>.prob -vsize 10000 -model $(ProjectDir)</a:t>
            </a:r>
            <a:r>
              <a:rPr lang="zh-CN" altLang="en-US" sz="2200" smtClean="0"/>
              <a:t>\wsj</a:t>
            </a:r>
            <a:r>
              <a:rPr lang="zh-CN" altLang="en-US" sz="2200"/>
              <a:t>.model -autodiff</a:t>
            </a:r>
            <a:endParaRPr lang="zh-CN" altLang="en-US" sz="2200"/>
          </a:p>
        </p:txBody>
      </p:sp>
      <p:sp>
        <p:nvSpPr>
          <p:cNvPr id="10" name="文本框 9"/>
          <p:cNvSpPr txBox="1"/>
          <p:nvPr/>
        </p:nvSpPr>
        <p:spPr>
          <a:xfrm>
            <a:off x="2300891" y="1923137"/>
            <a:ext cx="394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菜单</a:t>
            </a:r>
            <a:r>
              <a:rPr lang="en-US" altLang="zh-CN"/>
              <a:t>-&gt;</a:t>
            </a:r>
            <a:r>
              <a:rPr lang="zh-CN" altLang="en-US"/>
              <a:t>项目</a:t>
            </a:r>
            <a:r>
              <a:rPr lang="en-US" altLang="zh-CN"/>
              <a:t>-&gt;</a:t>
            </a:r>
            <a:r>
              <a:rPr lang="zh-CN" altLang="en-US"/>
              <a:t>项目</a:t>
            </a:r>
            <a:r>
              <a:rPr lang="en-US" altLang="zh-CN"/>
              <a:t>-&gt;</a:t>
            </a:r>
            <a:r>
              <a:rPr lang="zh-CN" altLang="en-US"/>
              <a:t>调试</a:t>
            </a:r>
            <a:r>
              <a:rPr lang="en-US" altLang="zh-CN"/>
              <a:t>-&gt;</a:t>
            </a:r>
            <a:r>
              <a:rPr lang="zh-CN" altLang="en-US"/>
              <a:t>命令参数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296944" y="4729618"/>
            <a:ext cx="7886700" cy="126187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/>
              <a:t>./NiuTensor.GPU -fnnlm -dev 0 -lrate 0.01 -wbatch 128 -minmax 0.1 -nepoch 5 -n 3 -hdepth 1 -hsize </a:t>
            </a:r>
            <a:r>
              <a:rPr lang="en-US" altLang="zh-CN" smtClean="0"/>
              <a:t>64 </a:t>
            </a:r>
            <a:r>
              <a:rPr lang="en-US" altLang="zh-CN"/>
              <a:t>-esize </a:t>
            </a:r>
            <a:r>
              <a:rPr lang="en-US" altLang="zh-CN" smtClean="0"/>
              <a:t>50 </a:t>
            </a:r>
            <a:r>
              <a:rPr lang="en-US" altLang="zh-CN"/>
              <a:t>-train ../data/wsj.train -test ../data/wsj.test -output ../work/wsj.prob -vsize 10000 -model ../work/wsj.model -autodiff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49518" y="4215712"/>
            <a:ext cx="148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对于</a:t>
            </a:r>
            <a:r>
              <a:rPr lang="en-US" altLang="zh-CN" sz="2400"/>
              <a:t>Linux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2415523" y="4269562"/>
            <a:ext cx="3211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Make </a:t>
            </a:r>
            <a:r>
              <a:rPr lang="zh-CN" altLang="en-US"/>
              <a:t>之后进入到</a:t>
            </a:r>
            <a:r>
              <a:rPr lang="en-US" altLang="zh-CN"/>
              <a:t>bin</a:t>
            </a:r>
            <a:r>
              <a:rPr lang="zh-CN" altLang="en-US"/>
              <a:t>目录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前馈神经网络语言模型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" y="1887220"/>
            <a:ext cx="5724525" cy="2967355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49518" y="1192972"/>
            <a:ext cx="7886700" cy="438893"/>
          </a:xfr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latin typeface="+mn-ea"/>
                <a:ea typeface="+mn-ea"/>
                <a:cs typeface="+mn-cs"/>
              </a:rPr>
              <a:t>训练输出</a:t>
            </a:r>
            <a:endParaRPr lang="zh-CN" altLang="en-US" sz="2400" b="1">
              <a:latin typeface="+mn-ea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47418" y="3104465"/>
            <a:ext cx="168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CPU</a:t>
            </a:r>
            <a:r>
              <a:rPr lang="zh-CN" altLang="en-US" smtClean="0"/>
              <a:t>训练会比较慢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8" y="1234043"/>
            <a:ext cx="8546638" cy="928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dirty="0"/>
              <a:t>假设你要去买</a:t>
            </a:r>
            <a:r>
              <a:rPr lang="zh-CN" altLang="en-US" sz="2400"/>
              <a:t>房</a:t>
            </a:r>
            <a:r>
              <a:rPr lang="zh-CN" altLang="en-US" sz="2400" smtClean="0"/>
              <a:t>，想要知道</a:t>
            </a:r>
            <a:r>
              <a:rPr lang="en-US" altLang="zh-CN" sz="2400" smtClean="0"/>
              <a:t>64</a:t>
            </a:r>
            <a:r>
              <a:rPr lang="zh-CN" altLang="en-US" sz="2400" smtClean="0"/>
              <a:t>，</a:t>
            </a:r>
            <a:r>
              <a:rPr lang="en-US" altLang="zh-CN" sz="2400" smtClean="0"/>
              <a:t>80</a:t>
            </a:r>
            <a:r>
              <a:rPr lang="zh-CN" altLang="en-US" sz="2400" smtClean="0"/>
              <a:t>，</a:t>
            </a:r>
            <a:r>
              <a:rPr lang="en-US" altLang="zh-CN" sz="2400" smtClean="0"/>
              <a:t>95</a:t>
            </a:r>
            <a:r>
              <a:rPr lang="zh-CN" altLang="en-US" sz="2400" smtClean="0"/>
              <a:t>平米的房子大概多少钱？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现在</a:t>
            </a:r>
            <a:r>
              <a:rPr lang="zh-CN" altLang="en-US" sz="2400" dirty="0"/>
              <a:t>已知的数据如下：</a:t>
            </a:r>
            <a:endParaRPr lang="zh-CN" altLang="en-US" sz="2400" dirty="0"/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933449" y="2324100"/>
          <a:ext cx="720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121"/>
                <a:gridCol w="690465"/>
                <a:gridCol w="806754"/>
                <a:gridCol w="784949"/>
                <a:gridCol w="806754"/>
                <a:gridCol w="792218"/>
                <a:gridCol w="821291"/>
                <a:gridCol w="779351"/>
                <a:gridCol w="740097"/>
              </a:tblGrid>
              <a:tr h="72000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面积</a:t>
                      </a:r>
                      <a:r>
                        <a:rPr lang="en-US" altLang="zh-CN" sz="1800" dirty="0"/>
                        <a:t>(m</a:t>
                      </a:r>
                      <a:r>
                        <a:rPr lang="en-US" altLang="zh-CN" sz="1800" baseline="30000" dirty="0"/>
                        <a:t>2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51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56.8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58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63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66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69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smtClean="0"/>
                        <a:t>73</a:t>
                      </a:r>
                      <a:endParaRPr lang="zh-CN" altLang="en-US" sz="1800" smtClean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smtClean="0"/>
                        <a:t>76</a:t>
                      </a:r>
                      <a:endParaRPr lang="zh-CN" altLang="en-US" sz="180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价格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万元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31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34.7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35.6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36.7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39.5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42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42.7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47</a:t>
                      </a:r>
                      <a:endParaRPr lang="zh-CN" altLang="en-US" sz="1800" dirty="0"/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aphicFrame>
        <p:nvGraphicFramePr>
          <p:cNvPr id="5" name="表格 8"/>
          <p:cNvGraphicFramePr>
            <a:graphicFrameLocks noGrp="1"/>
          </p:cNvGraphicFramePr>
          <p:nvPr/>
        </p:nvGraphicFramePr>
        <p:xfrm>
          <a:off x="933449" y="4224713"/>
          <a:ext cx="720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120"/>
                <a:gridCol w="690466"/>
                <a:gridCol w="784950"/>
                <a:gridCol w="806754"/>
                <a:gridCol w="784950"/>
                <a:gridCol w="806754"/>
                <a:gridCol w="814022"/>
                <a:gridCol w="766177"/>
                <a:gridCol w="767807"/>
              </a:tblGrid>
              <a:tr h="72000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面积</a:t>
                      </a:r>
                      <a:r>
                        <a:rPr lang="en-US" altLang="zh-CN" sz="1800" dirty="0"/>
                        <a:t>(m</a:t>
                      </a:r>
                      <a:r>
                        <a:rPr lang="en-US" altLang="zh-CN" sz="1800" baseline="30000" dirty="0"/>
                        <a:t>2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81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85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90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94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97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100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smtClean="0"/>
                        <a:t>103</a:t>
                      </a:r>
                      <a:endParaRPr lang="zh-CN" altLang="en-US" sz="180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107</a:t>
                      </a:r>
                      <a:endParaRPr lang="zh-CN" altLang="en-US" sz="1800"/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价格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万元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49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51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52.5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54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55.7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56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58.8</a:t>
                      </a:r>
                      <a:endParaRPr lang="zh-CN" altLang="en-U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smtClean="0"/>
                        <a:t>59.2</a:t>
                      </a:r>
                      <a:endParaRPr lang="zh-CN" altLang="en-US" sz="1800" dirty="0"/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82722" y="261390"/>
            <a:ext cx="297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实例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722" y="2910280"/>
            <a:ext cx="7886700" cy="709366"/>
          </a:xfrm>
        </p:spPr>
        <p:txBody>
          <a:bodyPr>
            <a:noAutofit/>
          </a:bodyPr>
          <a:lstStyle/>
          <a:p>
            <a:r>
              <a:rPr lang="zh-CN" altLang="en-US" sz="2100" dirty="0"/>
              <a:t>比比谁的模型更强，使用同样的</a:t>
            </a:r>
            <a:r>
              <a:rPr lang="zh-CN" altLang="en-US" sz="2100"/>
              <a:t>数据</a:t>
            </a:r>
            <a:r>
              <a:rPr lang="zh-CN" altLang="en-US" sz="2100" smtClean="0"/>
              <a:t>，将前馈网络语言模型的</a:t>
            </a:r>
            <a:r>
              <a:rPr lang="en-US" altLang="zh-CN" sz="2100" smtClean="0"/>
              <a:t>ppl</a:t>
            </a:r>
            <a:r>
              <a:rPr lang="zh-CN" altLang="en-US" sz="2100" smtClean="0"/>
              <a:t>降到更低</a:t>
            </a:r>
            <a:endParaRPr lang="en-US" altLang="zh-CN" sz="210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82722" y="3868312"/>
            <a:ext cx="7778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100"/>
              <a:t>自选其他任务，如：分词，机器翻译，问答，阅读理解，命名实体识别等，</a:t>
            </a:r>
            <a:r>
              <a:rPr lang="zh-CN" altLang="en-US" sz="2100" smtClean="0"/>
              <a:t>最好</a:t>
            </a:r>
            <a:r>
              <a:rPr lang="en-US" altLang="zh-CN" sz="2100" smtClean="0"/>
              <a:t>fork NiuTensor</a:t>
            </a:r>
            <a:r>
              <a:rPr lang="zh-CN" altLang="en-US" sz="2100" smtClean="0"/>
              <a:t>项目完成</a:t>
            </a:r>
            <a:endParaRPr lang="zh-CN" altLang="en-US" sz="2100"/>
          </a:p>
        </p:txBody>
      </p:sp>
      <p:sp>
        <p:nvSpPr>
          <p:cNvPr id="5" name="文本框 4"/>
          <p:cNvSpPr txBox="1"/>
          <p:nvPr/>
        </p:nvSpPr>
        <p:spPr>
          <a:xfrm>
            <a:off x="162940" y="4855642"/>
            <a:ext cx="773942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50"/>
              <a:t>将代码上传到</a:t>
            </a:r>
            <a:r>
              <a:rPr lang="en-US" altLang="zh-CN" sz="1950"/>
              <a:t>github</a:t>
            </a:r>
            <a:r>
              <a:rPr lang="zh-CN" altLang="en-US" sz="1950"/>
              <a:t>中，在项目的</a:t>
            </a:r>
            <a:r>
              <a:rPr lang="en-US" altLang="zh-CN" sz="1950"/>
              <a:t>ReadMe.md</a:t>
            </a:r>
            <a:r>
              <a:rPr lang="zh-CN" altLang="en-US" sz="1950"/>
              <a:t>文件中说明做的任务，达到了某种程度（如语言模型使用</a:t>
            </a:r>
            <a:r>
              <a:rPr lang="en-US" altLang="zh-CN" sz="1950"/>
              <a:t>PPL</a:t>
            </a:r>
            <a:r>
              <a:rPr lang="zh-CN" altLang="en-US" sz="1950"/>
              <a:t>指标），使用的框架不限</a:t>
            </a:r>
            <a:r>
              <a:rPr lang="zh-CN" altLang="en-US" sz="1950" smtClean="0"/>
              <a:t>。如果</a:t>
            </a:r>
            <a:endParaRPr lang="zh-CN" altLang="en-US" sz="1950"/>
          </a:p>
        </p:txBody>
      </p:sp>
      <p:sp>
        <p:nvSpPr>
          <p:cNvPr id="6" name="内容占位符 2"/>
          <p:cNvSpPr txBox="1"/>
          <p:nvPr/>
        </p:nvSpPr>
        <p:spPr>
          <a:xfrm>
            <a:off x="182722" y="2038078"/>
            <a:ext cx="7886700" cy="4334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/>
              <a:t>编写代码，实现任务一中的</a:t>
            </a:r>
            <a:r>
              <a:rPr lang="en-US" altLang="zh-CN" sz="2100"/>
              <a:t>batch</a:t>
            </a:r>
            <a:r>
              <a:rPr lang="zh-CN" altLang="en-US" sz="2100"/>
              <a:t>训练</a:t>
            </a:r>
            <a:endParaRPr lang="en-US" altLang="zh-CN" sz="2100"/>
          </a:p>
        </p:txBody>
      </p:sp>
      <p:sp>
        <p:nvSpPr>
          <p:cNvPr id="8" name="内容占位符 2"/>
          <p:cNvSpPr txBox="1"/>
          <p:nvPr/>
        </p:nvSpPr>
        <p:spPr>
          <a:xfrm>
            <a:off x="182722" y="1165877"/>
            <a:ext cx="7886700" cy="4334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/>
              <a:t>体验</a:t>
            </a:r>
            <a:r>
              <a:rPr lang="en-US" altLang="zh-CN" sz="2100"/>
              <a:t>NiuTensor.NMT,</a:t>
            </a:r>
            <a:r>
              <a:rPr lang="zh-CN" altLang="en-US" sz="2100"/>
              <a:t> 尝试利用模型进行翻译。</a:t>
            </a:r>
            <a:endParaRPr lang="en-US" altLang="zh-CN" sz="2100"/>
          </a:p>
        </p:txBody>
      </p:sp>
      <p:sp>
        <p:nvSpPr>
          <p:cNvPr id="9" name="文本框 8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TASK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8" y="1131277"/>
            <a:ext cx="7886700" cy="3685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/>
              <a:t>将</a:t>
            </a:r>
            <a:r>
              <a:rPr lang="zh-CN" altLang="en-US" smtClean="0"/>
              <a:t>所有的点画</a:t>
            </a:r>
            <a:r>
              <a:rPr lang="zh-CN" altLang="en-US" dirty="0"/>
              <a:t>成散点图如下：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9063" r="7600" b="1947"/>
          <a:stretch>
            <a:fillRect/>
          </a:stretch>
        </p:blipFill>
        <p:spPr>
          <a:xfrm>
            <a:off x="1469584" y="1679205"/>
            <a:ext cx="6263863" cy="504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722" y="261390"/>
            <a:ext cx="297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实例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7" y="1194070"/>
            <a:ext cx="7665757" cy="3685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mtClean="0">
                <a:latin typeface="+mn-ea"/>
              </a:rPr>
              <a:t>假设我们是先知</a:t>
            </a:r>
            <a:r>
              <a:rPr lang="en-US" altLang="zh-CN" smtClean="0">
                <a:latin typeface="+mn-ea"/>
              </a:rPr>
              <a:t>,</a:t>
            </a:r>
            <a:r>
              <a:rPr lang="zh-CN" altLang="en-US" smtClean="0">
                <a:latin typeface="+mn-ea"/>
              </a:rPr>
              <a:t>直接知道正确的是一个分段线性函数</a:t>
            </a:r>
            <a:endParaRPr lang="zh-CN" altLang="en-US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" t="10303" r="7205" b="1452"/>
          <a:stretch>
            <a:fillRect/>
          </a:stretch>
        </p:blipFill>
        <p:spPr>
          <a:xfrm>
            <a:off x="1433661" y="1657905"/>
            <a:ext cx="6311517" cy="504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2722" y="261390"/>
            <a:ext cx="297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实例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70" y="1151580"/>
            <a:ext cx="6299998" cy="5040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8" y="1123417"/>
            <a:ext cx="7315551" cy="4346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smtClean="0"/>
              <a:t>当然我们也就知道了对应面积房子的估价：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82722" y="6134820"/>
            <a:ext cx="339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如何利用前馈网络解决？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621125" y="6165597"/>
            <a:ext cx="5385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即找出一条线，这条线与样本点之间损失最小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182722" y="261390"/>
            <a:ext cx="297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实例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500315" y="4492410"/>
            <a:ext cx="0" cy="115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681415" y="3388790"/>
            <a:ext cx="0" cy="225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799015" y="2650910"/>
            <a:ext cx="0" cy="29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2235200" y="4492410"/>
            <a:ext cx="1265115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2235200" y="3382440"/>
            <a:ext cx="2446216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235200" y="2669962"/>
            <a:ext cx="354240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303464" y="5573869"/>
            <a:ext cx="393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  <a:latin typeface="+mj-ea"/>
                <a:ea typeface="+mj-ea"/>
              </a:rPr>
              <a:t>64</a:t>
            </a:r>
            <a:endParaRPr lang="zh-CN" altLang="en-US" sz="160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02164" y="5591415"/>
            <a:ext cx="393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  <a:latin typeface="+mj-ea"/>
                <a:ea typeface="+mj-ea"/>
              </a:rPr>
              <a:t>95</a:t>
            </a:r>
            <a:endParaRPr lang="zh-CN" altLang="en-US" sz="160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66889" y="4316785"/>
            <a:ext cx="54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  <a:latin typeface="+mj-ea"/>
                <a:ea typeface="+mj-ea"/>
              </a:rPr>
              <a:t>38.4</a:t>
            </a:r>
            <a:endParaRPr lang="zh-CN" altLang="en-US" sz="160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25515" y="3213163"/>
            <a:ext cx="393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  <a:latin typeface="+mj-ea"/>
                <a:ea typeface="+mj-ea"/>
              </a:rPr>
              <a:t>48</a:t>
            </a:r>
            <a:endParaRPr lang="zh-CN" altLang="en-US" sz="160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14403" y="2527897"/>
            <a:ext cx="393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  <a:latin typeface="+mj-ea"/>
                <a:ea typeface="+mj-ea"/>
              </a:rPr>
              <a:t>54</a:t>
            </a:r>
            <a:endParaRPr lang="zh-CN" altLang="en-US" sz="160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82990" y="5657840"/>
            <a:ext cx="231774" cy="230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490912" y="5591415"/>
            <a:ext cx="393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  <a:latin typeface="+mj-ea"/>
                <a:ea typeface="+mj-ea"/>
              </a:rPr>
              <a:t>80</a:t>
            </a:r>
            <a:endParaRPr lang="zh-CN" altLang="en-US" sz="160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接点 6"/>
          <p:cNvSpPr/>
          <p:nvPr/>
        </p:nvSpPr>
        <p:spPr>
          <a:xfrm rot="5400000">
            <a:off x="7212719" y="2540982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 rot="5400000">
            <a:off x="7219001" y="2831740"/>
            <a:ext cx="270000" cy="1823522"/>
            <a:chOff x="3278592" y="2579582"/>
            <a:chExt cx="360000" cy="2431362"/>
          </a:xfrm>
        </p:grpSpPr>
        <p:sp>
          <p:nvSpPr>
            <p:cNvPr id="30" name="流程图: 接点 29"/>
            <p:cNvSpPr/>
            <p:nvPr/>
          </p:nvSpPr>
          <p:spPr>
            <a:xfrm>
              <a:off x="3278592" y="2579582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流程图: 接点 30"/>
            <p:cNvSpPr/>
            <p:nvPr/>
          </p:nvSpPr>
          <p:spPr>
            <a:xfrm>
              <a:off x="3278592" y="3249000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流程图: 接点 31"/>
            <p:cNvSpPr/>
            <p:nvPr/>
          </p:nvSpPr>
          <p:spPr>
            <a:xfrm>
              <a:off x="3278592" y="3983639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流程图: 接点 32"/>
            <p:cNvSpPr/>
            <p:nvPr/>
          </p:nvSpPr>
          <p:spPr>
            <a:xfrm>
              <a:off x="3278592" y="4650944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流程图: 接点 9"/>
          <p:cNvSpPr/>
          <p:nvPr/>
        </p:nvSpPr>
        <p:spPr>
          <a:xfrm rot="5400000">
            <a:off x="7232289" y="4676019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5" name="直接箭头连接符 14"/>
          <p:cNvCxnSpPr>
            <a:stCxn id="7" idx="6"/>
            <a:endCxn id="30" idx="2"/>
          </p:cNvCxnSpPr>
          <p:nvPr/>
        </p:nvCxnSpPr>
        <p:spPr>
          <a:xfrm>
            <a:off x="7347720" y="2810982"/>
            <a:ext cx="783043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6"/>
            <a:endCxn id="31" idx="2"/>
          </p:cNvCxnSpPr>
          <p:nvPr/>
        </p:nvCxnSpPr>
        <p:spPr>
          <a:xfrm>
            <a:off x="7347720" y="2810982"/>
            <a:ext cx="28097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32" idx="2"/>
          </p:cNvCxnSpPr>
          <p:nvPr/>
        </p:nvCxnSpPr>
        <p:spPr>
          <a:xfrm flipH="1">
            <a:off x="7077719" y="2810982"/>
            <a:ext cx="27000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33" idx="2"/>
          </p:cNvCxnSpPr>
          <p:nvPr/>
        </p:nvCxnSpPr>
        <p:spPr>
          <a:xfrm flipH="1">
            <a:off x="6577241" y="2810982"/>
            <a:ext cx="77047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31" idx="6"/>
            <a:endCxn id="10" idx="2"/>
          </p:cNvCxnSpPr>
          <p:nvPr/>
        </p:nvCxnSpPr>
        <p:spPr>
          <a:xfrm flipH="1">
            <a:off x="7367289" y="3878500"/>
            <a:ext cx="26141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32" idx="6"/>
            <a:endCxn id="10" idx="2"/>
          </p:cNvCxnSpPr>
          <p:nvPr/>
        </p:nvCxnSpPr>
        <p:spPr>
          <a:xfrm>
            <a:off x="7077720" y="3878500"/>
            <a:ext cx="28957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33" idx="6"/>
            <a:endCxn id="10" idx="2"/>
          </p:cNvCxnSpPr>
          <p:nvPr/>
        </p:nvCxnSpPr>
        <p:spPr>
          <a:xfrm>
            <a:off x="6577240" y="3878500"/>
            <a:ext cx="79004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0" idx="6"/>
            <a:endCxn id="10" idx="2"/>
          </p:cNvCxnSpPr>
          <p:nvPr/>
        </p:nvCxnSpPr>
        <p:spPr>
          <a:xfrm flipH="1">
            <a:off x="7367289" y="3878500"/>
            <a:ext cx="763473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37661" y="1804556"/>
            <a:ext cx="4218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Step1 : </a:t>
            </a:r>
            <a:r>
              <a:rPr lang="zh-CN" altLang="en-US" sz="2100"/>
              <a:t>准备工作，初始化模型参数</a:t>
            </a:r>
            <a:endParaRPr lang="zh-CN" altLang="en-US" sz="210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315" y="3322909"/>
            <a:ext cx="5152954" cy="1725503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846765" y="2474761"/>
            <a:ext cx="3877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/>
              <a:t>Y = W</a:t>
            </a:r>
            <a:r>
              <a:rPr lang="en-US" altLang="zh-CN" sz="2100" baseline="-25000" dirty="0"/>
              <a:t>2</a:t>
            </a:r>
            <a:r>
              <a:rPr lang="en-US" altLang="zh-CN" sz="2100" dirty="0"/>
              <a:t> * </a:t>
            </a:r>
            <a:r>
              <a:rPr lang="en-US" altLang="zh-CN" sz="2100" dirty="0" err="1"/>
              <a:t>Active_fun</a:t>
            </a:r>
            <a:r>
              <a:rPr lang="en-US" altLang="zh-CN" sz="2100" dirty="0"/>
              <a:t>( W</a:t>
            </a:r>
            <a:r>
              <a:rPr lang="en-US" altLang="zh-CN" sz="2100" baseline="-25000" dirty="0"/>
              <a:t>1</a:t>
            </a:r>
            <a:r>
              <a:rPr lang="en-US" altLang="zh-CN" sz="2100" dirty="0"/>
              <a:t> * X + b )</a:t>
            </a:r>
            <a:endParaRPr lang="zh-CN" altLang="en-US" sz="2100" dirty="0"/>
          </a:p>
        </p:txBody>
      </p:sp>
      <p:cxnSp>
        <p:nvCxnSpPr>
          <p:cNvPr id="53" name="直接箭头连接符 52"/>
          <p:cNvCxnSpPr/>
          <p:nvPr/>
        </p:nvCxnSpPr>
        <p:spPr>
          <a:xfrm flipV="1">
            <a:off x="2579814" y="2825810"/>
            <a:ext cx="817791" cy="870439"/>
          </a:xfrm>
          <a:prstGeom prst="straightConnector1">
            <a:avLst/>
          </a:prstGeom>
          <a:ln w="28575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 flipV="1">
            <a:off x="1518250" y="2819217"/>
            <a:ext cx="696086" cy="1061671"/>
          </a:xfrm>
          <a:prstGeom prst="straightConnector1">
            <a:avLst/>
          </a:prstGeom>
          <a:ln w="28575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V="1">
            <a:off x="2214336" y="2825810"/>
            <a:ext cx="2235880" cy="1220997"/>
          </a:xfrm>
          <a:prstGeom prst="straightConnector1">
            <a:avLst/>
          </a:prstGeom>
          <a:ln w="28575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利用前馈网络模型拟合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接点 6"/>
          <p:cNvSpPr/>
          <p:nvPr/>
        </p:nvSpPr>
        <p:spPr>
          <a:xfrm rot="5400000">
            <a:off x="7534494" y="3188693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 rot="5400000">
            <a:off x="7540776" y="3479450"/>
            <a:ext cx="270000" cy="1823522"/>
            <a:chOff x="3278592" y="2579582"/>
            <a:chExt cx="360000" cy="2431362"/>
          </a:xfrm>
        </p:grpSpPr>
        <p:sp>
          <p:nvSpPr>
            <p:cNvPr id="30" name="流程图: 接点 29"/>
            <p:cNvSpPr/>
            <p:nvPr/>
          </p:nvSpPr>
          <p:spPr>
            <a:xfrm>
              <a:off x="3278592" y="2579582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流程图: 接点 30"/>
            <p:cNvSpPr/>
            <p:nvPr/>
          </p:nvSpPr>
          <p:spPr>
            <a:xfrm>
              <a:off x="3278592" y="3249000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流程图: 接点 31"/>
            <p:cNvSpPr/>
            <p:nvPr/>
          </p:nvSpPr>
          <p:spPr>
            <a:xfrm>
              <a:off x="3278592" y="3983639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流程图: 接点 32"/>
            <p:cNvSpPr/>
            <p:nvPr/>
          </p:nvSpPr>
          <p:spPr>
            <a:xfrm>
              <a:off x="3278592" y="4650944"/>
              <a:ext cx="360000" cy="360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流程图: 接点 9"/>
          <p:cNvSpPr/>
          <p:nvPr/>
        </p:nvSpPr>
        <p:spPr>
          <a:xfrm rot="5400000">
            <a:off x="7554064" y="5323730"/>
            <a:ext cx="270000" cy="27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5" name="直接箭头连接符 14"/>
          <p:cNvCxnSpPr>
            <a:stCxn id="7" idx="6"/>
            <a:endCxn id="30" idx="2"/>
          </p:cNvCxnSpPr>
          <p:nvPr/>
        </p:nvCxnSpPr>
        <p:spPr>
          <a:xfrm>
            <a:off x="7669494" y="3458692"/>
            <a:ext cx="783043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6"/>
            <a:endCxn id="31" idx="2"/>
          </p:cNvCxnSpPr>
          <p:nvPr/>
        </p:nvCxnSpPr>
        <p:spPr>
          <a:xfrm>
            <a:off x="7669495" y="3458692"/>
            <a:ext cx="28097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32" idx="2"/>
          </p:cNvCxnSpPr>
          <p:nvPr/>
        </p:nvCxnSpPr>
        <p:spPr>
          <a:xfrm flipH="1">
            <a:off x="7399494" y="3458692"/>
            <a:ext cx="27000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33" idx="2"/>
          </p:cNvCxnSpPr>
          <p:nvPr/>
        </p:nvCxnSpPr>
        <p:spPr>
          <a:xfrm flipH="1">
            <a:off x="6899016" y="3458692"/>
            <a:ext cx="77047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31" idx="6"/>
            <a:endCxn id="10" idx="2"/>
          </p:cNvCxnSpPr>
          <p:nvPr/>
        </p:nvCxnSpPr>
        <p:spPr>
          <a:xfrm flipH="1">
            <a:off x="7689064" y="4526211"/>
            <a:ext cx="26141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32" idx="6"/>
            <a:endCxn id="10" idx="2"/>
          </p:cNvCxnSpPr>
          <p:nvPr/>
        </p:nvCxnSpPr>
        <p:spPr>
          <a:xfrm>
            <a:off x="7399494" y="4526211"/>
            <a:ext cx="289570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33" idx="6"/>
            <a:endCxn id="10" idx="2"/>
          </p:cNvCxnSpPr>
          <p:nvPr/>
        </p:nvCxnSpPr>
        <p:spPr>
          <a:xfrm>
            <a:off x="6899015" y="4526211"/>
            <a:ext cx="790049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0" idx="6"/>
            <a:endCxn id="10" idx="2"/>
          </p:cNvCxnSpPr>
          <p:nvPr/>
        </p:nvCxnSpPr>
        <p:spPr>
          <a:xfrm flipH="1">
            <a:off x="7689064" y="4526211"/>
            <a:ext cx="763473" cy="7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 rot="5400000">
            <a:off x="7449367" y="2308798"/>
            <a:ext cx="479395" cy="20819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337661" y="1782358"/>
            <a:ext cx="35661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Step2: </a:t>
            </a:r>
            <a:r>
              <a:rPr lang="zh-CN" altLang="en-US" sz="2100"/>
              <a:t>准备输入层</a:t>
            </a:r>
            <a:r>
              <a:rPr lang="en-US" altLang="zh-CN" sz="2100"/>
              <a:t>X</a:t>
            </a:r>
            <a:r>
              <a:rPr lang="zh-CN" altLang="en-US" sz="2100"/>
              <a:t>和真实值</a:t>
            </a:r>
            <a:endParaRPr lang="zh-CN" altLang="en-US" sz="21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560" y="2216892"/>
            <a:ext cx="7218881" cy="6411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57" y="2908264"/>
            <a:ext cx="5127430" cy="2550466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82722" y="261390"/>
            <a:ext cx="4446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利用前馈网络模型拟合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3" y="247463"/>
            <a:ext cx="1253822" cy="583200"/>
          </a:xfrm>
          <a:prstGeom prst="rect">
            <a:avLst/>
          </a:prstGeom>
        </p:spPr>
      </p:pic>
      <p:cxnSp>
        <p:nvCxnSpPr>
          <p:cNvPr id="37" name="直接连接符 36"/>
          <p:cNvCxnSpPr/>
          <p:nvPr/>
        </p:nvCxnSpPr>
        <p:spPr>
          <a:xfrm>
            <a:off x="249518" y="898405"/>
            <a:ext cx="8355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3959</Words>
  <Application>WPS 演示</Application>
  <PresentationFormat>全屏显示(4:3)</PresentationFormat>
  <Paragraphs>586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Arial</vt:lpstr>
      <vt:lpstr>宋体</vt:lpstr>
      <vt:lpstr>Wingdings</vt:lpstr>
      <vt:lpstr>幼圆</vt:lpstr>
      <vt:lpstr>等线 Light</vt:lpstr>
      <vt:lpstr>Calibri Light</vt:lpstr>
      <vt:lpstr>等线</vt:lpstr>
      <vt:lpstr>Calibri</vt:lpstr>
      <vt:lpstr>微软雅黑</vt:lpstr>
      <vt:lpstr>Arial Unicode MS</vt:lpstr>
      <vt:lpstr>微软雅黑 Light</vt:lpstr>
      <vt:lpstr>Office 主题​​</vt:lpstr>
      <vt:lpstr>前馈网络上机实践</vt:lpstr>
      <vt:lpstr>Part 1 前馈网络入门实践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2 前馈网络语言模型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训练命令与参数</vt:lpstr>
      <vt:lpstr>训练输出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前馈网络上机实践</dc:title>
  <dc:creator>Niutrans</dc:creator>
  <cp:lastModifiedBy>姚老师的小朋友</cp:lastModifiedBy>
  <cp:revision>122</cp:revision>
  <dcterms:created xsi:type="dcterms:W3CDTF">2019-11-04T05:27:00Z</dcterms:created>
  <dcterms:modified xsi:type="dcterms:W3CDTF">2020-10-27T13:45:47Z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